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7" r:id="rId3"/>
    <p:sldId id="274" r:id="rId4"/>
    <p:sldId id="258" r:id="rId5"/>
    <p:sldId id="421" r:id="rId6"/>
    <p:sldId id="329" r:id="rId7"/>
    <p:sldId id="285" r:id="rId8"/>
    <p:sldId id="337" r:id="rId10"/>
    <p:sldId id="338" r:id="rId11"/>
    <p:sldId id="409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411" r:id="rId22"/>
    <p:sldId id="412" r:id="rId23"/>
    <p:sldId id="413" r:id="rId24"/>
    <p:sldId id="355" r:id="rId25"/>
    <p:sldId id="414" r:id="rId26"/>
    <p:sldId id="350" r:id="rId27"/>
    <p:sldId id="356" r:id="rId28"/>
    <p:sldId id="360" r:id="rId29"/>
    <p:sldId id="357" r:id="rId30"/>
    <p:sldId id="358" r:id="rId31"/>
    <p:sldId id="359" r:id="rId32"/>
    <p:sldId id="361" r:id="rId33"/>
    <p:sldId id="362" r:id="rId34"/>
    <p:sldId id="368" r:id="rId35"/>
    <p:sldId id="415" r:id="rId36"/>
    <p:sldId id="363" r:id="rId37"/>
    <p:sldId id="369" r:id="rId38"/>
    <p:sldId id="370" r:id="rId39"/>
    <p:sldId id="386" r:id="rId40"/>
    <p:sldId id="417" r:id="rId41"/>
    <p:sldId id="371" r:id="rId42"/>
    <p:sldId id="418" r:id="rId43"/>
    <p:sldId id="419" r:id="rId44"/>
    <p:sldId id="420" r:id="rId45"/>
    <p:sldId id="322" r:id="rId46"/>
  </p:sldIdLst>
  <p:sldSz cx="24384000" cy="13716000"/>
  <p:notesSz cx="6858000" cy="9144000"/>
  <p:defaultTextStyle>
    <a:defPPr>
      <a:defRPr lang="en-US"/>
    </a:defPPr>
    <a:lvl1pPr algn="l" defTabSz="2437130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1pPr>
    <a:lvl2pPr indent="457200" algn="l" defTabSz="2437130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2pPr>
    <a:lvl3pPr indent="914400" algn="l" defTabSz="2437130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3pPr>
    <a:lvl4pPr indent="1371600" algn="l" defTabSz="2437130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4pPr>
    <a:lvl5pPr indent="1828800" algn="l" defTabSz="2437130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5pPr>
    <a:lvl6pPr marL="2286000" algn="l" defTabSz="914400" rtl="0" eaLnBrk="1" latinLnBrk="0" hangingPunct="1"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6pPr>
    <a:lvl7pPr marL="2743200" algn="l" defTabSz="914400" rtl="0" eaLnBrk="1" latinLnBrk="0" hangingPunct="1"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7pPr>
    <a:lvl8pPr marL="3200400" algn="l" defTabSz="914400" rtl="0" eaLnBrk="1" latinLnBrk="0" hangingPunct="1"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8pPr>
    <a:lvl9pPr marL="3657600" algn="l" defTabSz="914400" rtl="0" eaLnBrk="1" latinLnBrk="0" hangingPunct="1">
      <a:defRPr sz="2400" kern="1200">
        <a:solidFill>
          <a:srgbClr val="5E5E5E"/>
        </a:solidFill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29D"/>
    <a:srgbClr val="FF005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4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3" name="Shape 49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en-US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21999575" y="627063"/>
            <a:ext cx="339725" cy="342900"/>
          </a:xfrm>
        </p:spPr>
        <p:txBody>
          <a:bodyPr lIns="50800" tIns="50800" rIns="50800" bIns="50800"/>
          <a:lstStyle>
            <a:lvl1pPr defTabSz="584200">
              <a:defRPr/>
            </a:lvl1pPr>
          </a:lstStyle>
          <a:p>
            <a:fld id="{45B9D0E6-051F-4F02-B64E-DA75A8411C4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4"/>
          <p:cNvSpPr>
            <a:spLocks noGrp="1"/>
          </p:cNvSpPr>
          <p:nvPr>
            <p:ph type="pic" sz="quarter" idx="21"/>
          </p:nvPr>
        </p:nvSpPr>
        <p:spPr>
          <a:xfrm>
            <a:off x="15055312" y="3437263"/>
            <a:ext cx="6390689" cy="6582138"/>
          </a:xfrm>
          <a:prstGeom prst="rect">
            <a:avLst/>
          </a:prstGeom>
          <a:effectLst>
            <a:outerShdw blurRad="1270000" dist="76200" dir="5400000" rotWithShape="0">
              <a:srgbClr val="000000">
                <a:alpha val="20000"/>
              </a:srgbClr>
            </a:outerShdw>
          </a:effectLst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2" name="Slide Number"/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209AEC2F-6CA0-43B7-96BA-A108784E75F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14"/>
          <p:cNvSpPr>
            <a:spLocks noGrp="1"/>
          </p:cNvSpPr>
          <p:nvPr>
            <p:ph type="pic" sz="quarter" idx="21"/>
          </p:nvPr>
        </p:nvSpPr>
        <p:spPr>
          <a:xfrm>
            <a:off x="6297086" y="-983188"/>
            <a:ext cx="4254501" cy="7616826"/>
          </a:xfrm>
          <a:prstGeom prst="rect">
            <a:avLst/>
          </a:prstGeom>
          <a:effectLst>
            <a:outerShdw blurRad="1270000" dist="76200" dir="5400000" rotWithShape="0">
              <a:srgbClr val="000000">
                <a:alpha val="20000"/>
              </a:srgbClr>
            </a:outerShdw>
          </a:effectLst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28" name="Marcador de posición de imagen 14"/>
          <p:cNvSpPr>
            <a:spLocks noGrp="1"/>
          </p:cNvSpPr>
          <p:nvPr>
            <p:ph type="pic" sz="quarter" idx="22"/>
          </p:nvPr>
        </p:nvSpPr>
        <p:spPr>
          <a:xfrm>
            <a:off x="1021997" y="1218884"/>
            <a:ext cx="4254501" cy="7616826"/>
          </a:xfrm>
          <a:prstGeom prst="rect">
            <a:avLst/>
          </a:prstGeom>
          <a:effectLst>
            <a:outerShdw blurRad="1270000" dist="76200" dir="5400000" rotWithShape="0">
              <a:srgbClr val="000000">
                <a:alpha val="20000"/>
              </a:srgbClr>
            </a:outerShdw>
          </a:effectLst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29" name="Marcador de posición de imagen 14"/>
          <p:cNvSpPr>
            <a:spLocks noGrp="1"/>
          </p:cNvSpPr>
          <p:nvPr>
            <p:ph type="pic" sz="quarter" idx="23"/>
          </p:nvPr>
        </p:nvSpPr>
        <p:spPr>
          <a:xfrm>
            <a:off x="6396192" y="7607424"/>
            <a:ext cx="4254501" cy="7616826"/>
          </a:xfrm>
          <a:prstGeom prst="rect">
            <a:avLst/>
          </a:prstGeom>
          <a:effectLst>
            <a:outerShdw blurRad="1270000" dist="76200" dir="5400000" rotWithShape="0">
              <a:srgbClr val="000000">
                <a:alpha val="20000"/>
              </a:srgbClr>
            </a:outerShdw>
          </a:effectLst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30" name="Marcador de posición de imagen 14"/>
          <p:cNvSpPr>
            <a:spLocks noGrp="1"/>
          </p:cNvSpPr>
          <p:nvPr>
            <p:ph type="pic" sz="quarter" idx="24"/>
          </p:nvPr>
        </p:nvSpPr>
        <p:spPr>
          <a:xfrm>
            <a:off x="1021997" y="10067101"/>
            <a:ext cx="4254501" cy="7616827"/>
          </a:xfrm>
          <a:prstGeom prst="rect">
            <a:avLst/>
          </a:prstGeom>
          <a:effectLst>
            <a:outerShdw blurRad="1270000" dist="76200" dir="5400000" rotWithShape="0">
              <a:srgbClr val="000000">
                <a:alpha val="20000"/>
              </a:srgbClr>
            </a:outerShdw>
          </a:effectLst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2" name="Slide Number"/>
          <p:cNvSpPr txBox="1">
            <a:spLocks noGrp="1" noChangeArrowheads="1"/>
          </p:cNvSpPr>
          <p:nvPr>
            <p:ph type="sldNum" sz="quarter" idx="25"/>
          </p:nvPr>
        </p:nvSpPr>
        <p:spPr>
          <a:xfrm>
            <a:off x="21945600" y="555625"/>
            <a:ext cx="482600" cy="485775"/>
          </a:xfrm>
        </p:spPr>
        <p:txBody>
          <a:bodyPr/>
          <a:lstStyle>
            <a:lvl1pPr algn="ctr">
              <a:defRPr/>
            </a:lvl1pPr>
          </a:lstStyle>
          <a:p>
            <a:fld id="{5DAB28B6-7492-48E5-BE6C-51C7D6F293D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2"/>
          <p:cNvSpPr>
            <a:spLocks noChangeArrowheads="1"/>
          </p:cNvSpPr>
          <p:nvPr/>
        </p:nvSpPr>
        <p:spPr bwMode="auto">
          <a:xfrm>
            <a:off x="0" y="0"/>
            <a:ext cx="18002250" cy="13716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 anchor="ctr"/>
          <a:lstStyle>
            <a:lvl1pPr algn="ctr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/>
            <a:endParaRPr lang="en-US" altLang="en-US" sz="3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Marcador de posición de imagen 8"/>
          <p:cNvSpPr>
            <a:spLocks noGrp="1"/>
          </p:cNvSpPr>
          <p:nvPr>
            <p:ph type="pic" sz="quarter" idx="21"/>
          </p:nvPr>
        </p:nvSpPr>
        <p:spPr>
          <a:xfrm>
            <a:off x="16254552" y="751361"/>
            <a:ext cx="3494407" cy="348348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40" name="Marcador de posición de imagen 8"/>
          <p:cNvSpPr>
            <a:spLocks noGrp="1"/>
          </p:cNvSpPr>
          <p:nvPr>
            <p:ph type="pic" sz="quarter" idx="22"/>
          </p:nvPr>
        </p:nvSpPr>
        <p:spPr>
          <a:xfrm>
            <a:off x="16254552" y="5148702"/>
            <a:ext cx="3494407" cy="3483479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41" name="Marcador de posición de imagen 8"/>
          <p:cNvSpPr>
            <a:spLocks noGrp="1"/>
          </p:cNvSpPr>
          <p:nvPr>
            <p:ph type="pic" sz="quarter" idx="23"/>
          </p:nvPr>
        </p:nvSpPr>
        <p:spPr>
          <a:xfrm>
            <a:off x="16254552" y="9525493"/>
            <a:ext cx="3494407" cy="3483479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 lvl="0"/>
            <a:endParaRPr noProof="0">
              <a:sym typeface="Arial" panose="020B0604020202020204"/>
            </a:endParaRPr>
          </a:p>
        </p:txBody>
      </p:sp>
      <p:sp>
        <p:nvSpPr>
          <p:cNvPr id="3" name="Slide Number"/>
          <p:cNvSpPr txBox="1">
            <a:spLocks noGrp="1" noChangeArrowheads="1"/>
          </p:cNvSpPr>
          <p:nvPr>
            <p:ph type="sldNum" sz="quarter" idx="24"/>
          </p:nvPr>
        </p:nvSpPr>
        <p:spPr>
          <a:xfrm>
            <a:off x="21945600" y="585788"/>
            <a:ext cx="422275" cy="425450"/>
          </a:xfrm>
        </p:spPr>
        <p:txBody>
          <a:bodyPr wrap="square" lIns="91439" tIns="91439" rIns="91439" bIns="91439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CB01976B-F533-41D7-9B2F-775C6EF4491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3"/>
          <p:cNvSpPr txBox="1">
            <a:spLocks noChangeArrowheads="1"/>
          </p:cNvSpPr>
          <p:nvPr/>
        </p:nvSpPr>
        <p:spPr bwMode="auto">
          <a:xfrm>
            <a:off x="19591338" y="677863"/>
            <a:ext cx="3749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defTabSz="914400" eaLnBrk="1">
              <a:lnSpc>
                <a:spcPct val="150000"/>
              </a:lnSpc>
            </a:pPr>
            <a:r>
              <a:rPr lang="en-US" altLang="en-US" sz="1600" b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|      144</a:t>
            </a:r>
            <a:endParaRPr lang="en-US" altLang="en-US" sz="1600" b="1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27" name="Slide Number"/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21926550" y="555625"/>
            <a:ext cx="4826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121920" tIns="121920" rIns="121920" bIns="121920" numCol="1" anchor="ctr" anchorCtr="0" compatLnSpc="1">
            <a:spAutoFit/>
          </a:bodyPr>
          <a:lstStyle>
            <a:lvl1pPr algn="r" defTabSz="1828800" eaLnBrk="1">
              <a:defRPr sz="160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1pPr>
          </a:lstStyle>
          <a:p>
            <a:fld id="{3B331F05-5175-4F7B-BB77-01D7B3CF8B6F}" type="slidenum">
              <a:rPr lang="en-US" altLang="en-US"/>
            </a:fld>
            <a:endParaRPr lang="en-US" altLang="en-US"/>
          </a:p>
        </p:txBody>
      </p:sp>
      <p:sp>
        <p:nvSpPr>
          <p:cNvPr id="1028" name="Title Text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219200" y="184150"/>
            <a:ext cx="219456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40" tIns="91439" rIns="91440" bIns="91439" numCol="1" anchor="ctr" anchorCtr="0" compatLnSpc="1"/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Title Text</a:t>
            </a:r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9" name="Body Level One…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40" tIns="91439" rIns="91440" bIns="91439" numCol="1" anchor="t" anchorCtr="0" compatLnSpc="1"/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Body Level One</a:t>
            </a:r>
            <a:endParaRPr lang="en-US" altLang="en-US">
              <a:sym typeface="Arial" panose="020B0604020202020204" pitchFamily="34" charset="0"/>
            </a:endParaRPr>
          </a:p>
          <a:p>
            <a:pPr lvl="1"/>
            <a:r>
              <a:rPr lang="en-US" altLang="en-US">
                <a:sym typeface="Arial" panose="020B0604020202020204" pitchFamily="34" charset="0"/>
              </a:rPr>
              <a:t>Body Level Two</a:t>
            </a:r>
            <a:endParaRPr lang="en-US" altLang="en-US">
              <a:sym typeface="Arial" panose="020B0604020202020204" pitchFamily="34" charset="0"/>
            </a:endParaRPr>
          </a:p>
          <a:p>
            <a:pPr lvl="2"/>
            <a:r>
              <a:rPr lang="en-US" altLang="en-US">
                <a:sym typeface="Arial" panose="020B0604020202020204" pitchFamily="34" charset="0"/>
              </a:rPr>
              <a:t>Body Level Three</a:t>
            </a:r>
            <a:endParaRPr lang="en-US" altLang="en-US">
              <a:sym typeface="Arial" panose="020B0604020202020204" pitchFamily="34" charset="0"/>
            </a:endParaRPr>
          </a:p>
          <a:p>
            <a:pPr lvl="3"/>
            <a:r>
              <a:rPr lang="en-US" altLang="en-US">
                <a:sym typeface="Arial" panose="020B0604020202020204" pitchFamily="34" charset="0"/>
              </a:rPr>
              <a:t>Body Level Four</a:t>
            </a:r>
            <a:endParaRPr lang="en-US" altLang="en-US">
              <a:sym typeface="Arial" panose="020B0604020202020204" pitchFamily="34" charset="0"/>
            </a:endParaRPr>
          </a:p>
          <a:p>
            <a:pPr lvl="4"/>
            <a:r>
              <a:rPr lang="en-US" altLang="en-US">
                <a:sym typeface="Arial" panose="020B0604020202020204" pitchFamily="34" charset="0"/>
              </a:rPr>
              <a:t>Body Level Five</a:t>
            </a:r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SzPct val="100000"/>
        <a:buFont typeface="Arial" panose="020B0604020202020204" pitchFamily="34" charset="0"/>
        <a:buChar char="•"/>
        <a:defRPr sz="56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990600" indent="-5334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SzPct val="100000"/>
        <a:buFont typeface="Arial" panose="020B0604020202020204" pitchFamily="34" charset="0"/>
        <a:buChar char="•"/>
        <a:defRPr sz="56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554480" indent="-64008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SzPct val="100000"/>
        <a:buFont typeface="Arial" panose="020B0604020202020204" pitchFamily="34" charset="0"/>
        <a:buChar char="•"/>
        <a:defRPr sz="56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2082800" indent="-711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SzPct val="100000"/>
        <a:buFont typeface="Arial" panose="020B0604020202020204" pitchFamily="34" charset="0"/>
        <a:buChar char="•"/>
        <a:defRPr sz="56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540000" indent="-711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SzPct val="100000"/>
        <a:buFont typeface="Arial" panose="020B0604020202020204" pitchFamily="34" charset="0"/>
        <a:buChar char="•"/>
        <a:defRPr sz="56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 panose="020B0604020202020204"/>
        <a:buChar char="•"/>
        <a:defRPr sz="5600" b="0" i="0" u="none" strike="noStrike" cap="none" spc="0" baseline="0"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bruno-thethe-Evp4iNF3DHQ-unsplash.jpg" descr="bruno-thethe-Evp4iNF3DHQ-unsplash.jp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72" b="3828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7" name="NEON"/>
          <p:cNvSpPr txBox="1"/>
          <p:nvPr/>
        </p:nvSpPr>
        <p:spPr>
          <a:xfrm>
            <a:off x="1289535" y="5780670"/>
            <a:ext cx="21804924" cy="2318583"/>
          </a:xfrm>
          <a:prstGeom prst="rect">
            <a:avLst/>
          </a:prstGeom>
          <a:ln w="12700">
            <a:miter lim="400000"/>
          </a:ln>
          <a:effectLst>
            <a:outerShdw blurRad="177800" dir="5400000" rotWithShape="0">
              <a:srgbClr val="FFFFFF"/>
            </a:outerShdw>
          </a:effectLst>
        </p:spPr>
        <p:txBody>
          <a:bodyPr wrap="square" lIns="50800" tIns="50800" rIns="50800" bIns="50800" anchor="ctr">
            <a:spAutoFit/>
          </a:bodyPr>
          <a:lstStyle>
            <a:lvl1pPr>
              <a:defRPr sz="20000" spc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438400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kern="0" spc="2000" dirty="0">
                <a:latin typeface="Montserrat" pitchFamily="2" charset="0"/>
              </a:rPr>
              <a:t> </a:t>
            </a:r>
            <a:r>
              <a:rPr lang="en-US" altLang="en-US" sz="7200" dirty="0"/>
              <a:t>Natural Language</a:t>
            </a:r>
            <a:br>
              <a:rPr lang="en-US" altLang="en-US" sz="7200" dirty="0"/>
            </a:br>
            <a:r>
              <a:rPr lang="en-US" altLang="en-US" sz="7200" dirty="0"/>
              <a:t>Processing (NLP)</a:t>
            </a:r>
            <a:endParaRPr lang="en-US" sz="7200" b="1" kern="0" spc="2000" dirty="0">
              <a:latin typeface="Montserrat" pitchFamily="2" charset="0"/>
            </a:endParaRPr>
          </a:p>
        </p:txBody>
      </p:sp>
      <p:sp>
        <p:nvSpPr>
          <p:cNvPr id="58" name="Rectangle"/>
          <p:cNvSpPr/>
          <p:nvPr/>
        </p:nvSpPr>
        <p:spPr>
          <a:xfrm>
            <a:off x="1149624" y="4859634"/>
            <a:ext cx="22084747" cy="4160656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177800" dir="5400000" rotWithShape="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825500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DESIGN+CODE"/>
          <p:cNvSpPr txBox="1"/>
          <p:nvPr/>
        </p:nvSpPr>
        <p:spPr>
          <a:xfrm>
            <a:off x="5763893" y="9688472"/>
            <a:ext cx="12856210" cy="716915"/>
          </a:xfrm>
          <a:prstGeom prst="rect">
            <a:avLst/>
          </a:prstGeom>
          <a:ln w="12700">
            <a:miter lim="400000"/>
          </a:ln>
          <a:effectLst>
            <a:outerShdw blurRad="76200" dir="5400000" rotWithShape="0">
              <a:srgbClr val="FFFFFF"/>
            </a:outerShdw>
          </a:effectLst>
        </p:spPr>
        <p:txBody>
          <a:bodyPr wrap="none" lIns="50800" tIns="50800" rIns="50800" bIns="50800" anchor="ctr">
            <a:spAutoFit/>
          </a:bodyPr>
          <a:lstStyle>
            <a:lvl1pPr>
              <a:defRPr sz="3400" spc="4147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438400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spc="2000" dirty="0">
                <a:latin typeface="Montserrat" pitchFamily="2" charset="0"/>
              </a:rPr>
              <a:t>By:</a:t>
            </a:r>
            <a:r>
              <a:rPr lang="ar-EG" altLang="en-US" sz="4000" b="1" kern="0" spc="2000" dirty="0">
                <a:latin typeface="Montserrat" pitchFamily="2" charset="0"/>
              </a:rPr>
              <a:t> </a:t>
            </a:r>
            <a:r>
              <a:rPr lang="en-US" sz="4000" b="1" kern="0" spc="2000" dirty="0">
                <a:latin typeface="Montserrat" pitchFamily="2" charset="0"/>
              </a:rPr>
              <a:t>Eng. Shereen Ebrahim</a:t>
            </a:r>
            <a:endParaRPr lang="en-US" sz="4000" b="1" kern="0" spc="2000" dirty="0">
              <a:latin typeface="Montserrat" pitchFamily="2" charset="0"/>
            </a:endParaRPr>
          </a:p>
        </p:txBody>
      </p:sp>
      <p:pic>
        <p:nvPicPr>
          <p:cNvPr id="3" name="Picture 2" descr="A black background with white text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7" b="39702"/>
          <a:stretch>
            <a:fillRect/>
          </a:stretch>
        </p:blipFill>
        <p:spPr>
          <a:xfrm>
            <a:off x="10342257" y="12486047"/>
            <a:ext cx="3699485" cy="938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80640" y="2566881"/>
            <a:ext cx="70035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u="sng" dirty="0">
                <a:solidFill>
                  <a:schemeClr val="bg1"/>
                </a:solidFill>
                <a:sym typeface="+mn-ea"/>
              </a:rPr>
              <a:t>1. Lowercasing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34266" y="9681533"/>
            <a:ext cx="8170749" cy="15214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3587402" y="10885649"/>
            <a:ext cx="1167765" cy="217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4"/>
          <p:cNvSpPr txBox="1"/>
          <p:nvPr/>
        </p:nvSpPr>
        <p:spPr>
          <a:xfrm>
            <a:off x="12156098" y="10941953"/>
            <a:ext cx="1616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Output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1014411" y="5657850"/>
            <a:ext cx="22090603" cy="763905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q"/>
            </a:pPr>
            <a:r>
              <a:rPr lang="en-US" altLang="en-US" sz="5400" kern="0" dirty="0">
                <a:solidFill>
                  <a:schemeClr val="bg1"/>
                </a:solidFill>
              </a:rPr>
              <a:t> Purpose: Converts all text to lowercase to ensure uniformity.</a:t>
            </a:r>
            <a:endParaRPr lang="en-US" altLang="en-US" sz="54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kern="0" dirty="0">
                <a:solidFill>
                  <a:schemeClr val="bg1"/>
                </a:solidFill>
              </a:rPr>
              <a:t> Why: Reduces the vocabulary size and avoids treating the same </a:t>
            </a:r>
            <a:endParaRPr lang="en-US" altLang="en-US" sz="54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kern="0" dirty="0">
                <a:solidFill>
                  <a:schemeClr val="bg1"/>
                </a:solidFill>
              </a:rPr>
              <a:t>word in different cases as different tokens (e.g., "Apple" vs. "apple").</a:t>
            </a:r>
            <a:endParaRPr lang="en-US" altLang="en-US" sz="54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b="1" kern="0" dirty="0">
                <a:solidFill>
                  <a:srgbClr val="FF0000"/>
                </a:solidFill>
              </a:rPr>
              <a:t>EX:</a:t>
            </a:r>
            <a:endParaRPr lang="en-US" altLang="en-US" sz="5400" b="1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5400" kern="0" dirty="0">
                <a:solidFill>
                  <a:schemeClr val="bg1"/>
                </a:solidFill>
              </a:rPr>
              <a:t>text = "Hello World! This is NLP."</a:t>
            </a:r>
            <a:endParaRPr lang="en-US" altLang="en-US" sz="54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5400" kern="0" dirty="0">
                <a:solidFill>
                  <a:schemeClr val="bg1"/>
                </a:solidFill>
              </a:rPr>
              <a:t>text = </a:t>
            </a:r>
            <a:r>
              <a:rPr lang="en-US" altLang="en-US" sz="5400" kern="0" dirty="0" err="1">
                <a:solidFill>
                  <a:schemeClr val="bg1"/>
                </a:solidFill>
              </a:rPr>
              <a:t>text.lower</a:t>
            </a:r>
            <a:r>
              <a:rPr lang="en-US" altLang="en-US" sz="5400" kern="0" dirty="0">
                <a:solidFill>
                  <a:schemeClr val="bg1"/>
                </a:solidFill>
              </a:rPr>
              <a:t>()</a:t>
            </a:r>
            <a:endParaRPr lang="en-US" altLang="en-US" sz="54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5400" kern="0" dirty="0">
                <a:solidFill>
                  <a:schemeClr val="bg1"/>
                </a:solidFill>
              </a:rPr>
              <a:t>print(text)</a:t>
            </a:r>
            <a:endParaRPr lang="en-US" altLang="en-US" sz="5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5869" y="2654988"/>
            <a:ext cx="19994880" cy="9418320"/>
          </a:xfrm>
          <a:prstGeom prst="rect">
            <a:avLst/>
          </a:prstGeom>
          <a:gradFill>
            <a:gsLst>
              <a:gs pos="0">
                <a:srgbClr val="24017B"/>
              </a:gs>
              <a:gs pos="100000">
                <a:srgbClr val="FF023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4412" y="3048202"/>
            <a:ext cx="1558819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2. Tokenization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4412" y="5443165"/>
            <a:ext cx="14062734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3600" dirty="0">
                <a:solidFill>
                  <a:schemeClr val="bg1"/>
                </a:solidFill>
              </a:rPr>
              <a:t>Purpose: Splits text into individual words, phrases, or sentences 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  (tokens).</a:t>
            </a:r>
            <a:endParaRPr lang="en-US" altLang="en-US" sz="36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600" dirty="0">
                <a:solidFill>
                  <a:schemeClr val="bg1"/>
                </a:solidFill>
              </a:rPr>
              <a:t>Why: Breaks down text into manageable units for further processing.</a:t>
            </a:r>
            <a:endParaRPr lang="en-US" altLang="en-US" sz="36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600" dirty="0"/>
              <a:t> </a:t>
            </a:r>
            <a:r>
              <a:rPr lang="en-US" altLang="en-US" sz="3600" b="1" u="sng" dirty="0">
                <a:solidFill>
                  <a:srgbClr val="FF0000"/>
                </a:solidFill>
              </a:rPr>
              <a:t>EX:</a:t>
            </a:r>
            <a:endParaRPr lang="en-US" altLang="en-US" sz="3600" dirty="0"/>
          </a:p>
          <a:p>
            <a:pPr marL="0" indent="0"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import </a:t>
            </a:r>
            <a:r>
              <a:rPr lang="en-US" altLang="en-US" sz="3600" dirty="0" err="1">
                <a:solidFill>
                  <a:schemeClr val="bg1"/>
                </a:solidFill>
              </a:rPr>
              <a:t>nltk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6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3600" dirty="0">
                <a:solidFill>
                  <a:schemeClr val="bg1"/>
                </a:solidFill>
              </a:rPr>
              <a:t>('</a:t>
            </a:r>
            <a:r>
              <a:rPr lang="en-US" altLang="en-US" sz="3600" dirty="0" err="1">
                <a:solidFill>
                  <a:schemeClr val="bg1"/>
                </a:solidFill>
              </a:rPr>
              <a:t>punkt_tab</a:t>
            </a:r>
            <a:r>
              <a:rPr lang="en-US" altLang="en-US" sz="3600" dirty="0">
                <a:solidFill>
                  <a:schemeClr val="bg1"/>
                </a:solidFill>
              </a:rPr>
              <a:t>')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from </a:t>
            </a:r>
            <a:r>
              <a:rPr lang="en-US" altLang="en-US" sz="3600" dirty="0" err="1">
                <a:solidFill>
                  <a:schemeClr val="bg1"/>
                </a:solidFill>
              </a:rPr>
              <a:t>nltk.tokenize</a:t>
            </a:r>
            <a:r>
              <a:rPr lang="en-US" altLang="en-US" sz="3600" dirty="0">
                <a:solidFill>
                  <a:schemeClr val="bg1"/>
                </a:solidFill>
              </a:rPr>
              <a:t> import </a:t>
            </a:r>
            <a:r>
              <a:rPr lang="en-US" altLang="en-US" sz="3600" dirty="0" err="1">
                <a:solidFill>
                  <a:schemeClr val="bg1"/>
                </a:solidFill>
              </a:rPr>
              <a:t>word_tokenize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text = "Hello World! This is NLP."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tokens = </a:t>
            </a:r>
            <a:r>
              <a:rPr lang="en-US" altLang="en-US" sz="3600" dirty="0" err="1">
                <a:solidFill>
                  <a:schemeClr val="bg1"/>
                </a:solidFill>
              </a:rPr>
              <a:t>word_tokenize</a:t>
            </a:r>
            <a:r>
              <a:rPr lang="en-US" altLang="en-US" sz="3600" dirty="0">
                <a:solidFill>
                  <a:schemeClr val="bg1"/>
                </a:solidFill>
              </a:rPr>
              <a:t>(text)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print(tokens)</a:t>
            </a:r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 4"/>
          <p:cNvSpPr/>
          <p:nvPr/>
        </p:nvSpPr>
        <p:spPr>
          <a:xfrm>
            <a:off x="14519761" y="3470031"/>
            <a:ext cx="9864239" cy="74480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2661" y="5238750"/>
            <a:ext cx="9749939" cy="130492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6602605" y="6797040"/>
            <a:ext cx="210683" cy="1070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4"/>
          <p:cNvSpPr txBox="1"/>
          <p:nvPr/>
        </p:nvSpPr>
        <p:spPr>
          <a:xfrm>
            <a:off x="16116300" y="8121017"/>
            <a:ext cx="308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Output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06040"/>
            <a:ext cx="19994880" cy="9418320"/>
          </a:xfrm>
          <a:prstGeom prst="rect">
            <a:avLst/>
          </a:prstGeom>
          <a:gradFill>
            <a:gsLst>
              <a:gs pos="0">
                <a:srgbClr val="24017B"/>
              </a:gs>
              <a:gs pos="100000">
                <a:srgbClr val="FF023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518" y="2920235"/>
            <a:ext cx="1558819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dirty="0">
                <a:solidFill>
                  <a:schemeClr val="bg1"/>
                </a:solidFill>
                <a:sym typeface="+mn-ea"/>
              </a:rPr>
              <a:t>3. Removing Punctuation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56" y="4922787"/>
            <a:ext cx="13858768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Purpose: Removes punctuation marks like commas, periods, 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exclamation marks, etc.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Why: Punctuation often doesn’t contribute to the meaning in many NLP tasks and can add noise.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b="1" u="sng" dirty="0">
                <a:solidFill>
                  <a:srgbClr val="FF0000"/>
                </a:solidFill>
              </a:rPr>
              <a:t>EX:</a:t>
            </a:r>
            <a:endParaRPr lang="en-US" altLang="en-US" sz="4000" b="1" u="sng" dirty="0">
              <a:solidFill>
                <a:srgbClr val="FF0000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import string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text = "Hello, World! This is NLP."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text = </a:t>
            </a:r>
            <a:r>
              <a:rPr lang="en-US" altLang="en-US" sz="4000" dirty="0" err="1">
                <a:solidFill>
                  <a:schemeClr val="bg1"/>
                </a:solidFill>
              </a:rPr>
              <a:t>text.translate</a:t>
            </a:r>
            <a:r>
              <a:rPr lang="en-US" altLang="en-US" sz="4000" dirty="0">
                <a:solidFill>
                  <a:schemeClr val="bg1"/>
                </a:solidFill>
              </a:rPr>
              <a:t>(</a:t>
            </a:r>
            <a:r>
              <a:rPr lang="en-US" altLang="en-US" sz="4000" dirty="0" err="1">
                <a:solidFill>
                  <a:schemeClr val="bg1"/>
                </a:solidFill>
              </a:rPr>
              <a:t>str.maketrans</a:t>
            </a:r>
            <a:r>
              <a:rPr lang="en-US" altLang="en-US" sz="4000" dirty="0">
                <a:solidFill>
                  <a:schemeClr val="bg1"/>
                </a:solidFill>
              </a:rPr>
              <a:t>('', '', 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 err="1">
                <a:solidFill>
                  <a:schemeClr val="bg1"/>
                </a:solidFill>
              </a:rPr>
              <a:t>string.punctuation</a:t>
            </a:r>
            <a:r>
              <a:rPr lang="en-US" altLang="en-US" sz="4000" dirty="0">
                <a:solidFill>
                  <a:schemeClr val="bg1"/>
                </a:solidFill>
              </a:rPr>
              <a:t>))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print(text)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 4"/>
          <p:cNvSpPr/>
          <p:nvPr/>
        </p:nvSpPr>
        <p:spPr>
          <a:xfrm>
            <a:off x="14519761" y="3470031"/>
            <a:ext cx="9864239" cy="74480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8711" y="4922787"/>
            <a:ext cx="7279160" cy="13682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8154650" y="6457164"/>
            <a:ext cx="832485" cy="1205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4"/>
          <p:cNvSpPr txBox="1"/>
          <p:nvPr/>
        </p:nvSpPr>
        <p:spPr>
          <a:xfrm>
            <a:off x="16747800" y="7743815"/>
            <a:ext cx="2209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Output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28800"/>
            <a:ext cx="16977360" cy="3383280"/>
          </a:xfrm>
          <a:prstGeom prst="rect">
            <a:avLst/>
          </a:prstGeom>
          <a:gradFill>
            <a:gsLst>
              <a:gs pos="0">
                <a:srgbClr val="24017B"/>
              </a:gs>
              <a:gs pos="100000">
                <a:srgbClr val="FF023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7607" y="2763795"/>
            <a:ext cx="12961882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8800" b="1" u="sng" dirty="0">
                <a:solidFill>
                  <a:schemeClr val="bg1"/>
                </a:solidFill>
              </a:rPr>
              <a:t>4. Removing </a:t>
            </a:r>
            <a:r>
              <a:rPr lang="en-US" altLang="en-US" sz="8800" b="1" u="sng" dirty="0" err="1">
                <a:solidFill>
                  <a:schemeClr val="bg1"/>
                </a:solidFill>
              </a:rPr>
              <a:t>Stopwords</a:t>
            </a:r>
            <a:endParaRPr lang="en-US" altLang="en-US" sz="5400" b="1" dirty="0">
              <a:solidFill>
                <a:schemeClr val="bg1"/>
              </a:solidFill>
              <a:latin typeface="Montserrat" pitchFamily="2" charset="0"/>
              <a:sym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089" y="5550803"/>
            <a:ext cx="17347811" cy="8104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Purpose: Removes common words like "the," "is," "and," which don’t carry significant meaning.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Why: Reduces noise and focuses on meaningful words.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b="1" u="sng" dirty="0">
                <a:solidFill>
                  <a:srgbClr val="FF0000"/>
                </a:solidFill>
              </a:rPr>
              <a:t>EX:</a:t>
            </a:r>
            <a:endParaRPr lang="en-US" altLang="en-US" sz="4000" b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import </a:t>
            </a:r>
            <a:r>
              <a:rPr lang="en-US" altLang="en-US" sz="4000" dirty="0" err="1">
                <a:solidFill>
                  <a:schemeClr val="bg1"/>
                </a:solidFill>
              </a:rPr>
              <a:t>nltk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# Download the '</a:t>
            </a:r>
            <a:r>
              <a:rPr lang="en-US" altLang="en-US" sz="4000" dirty="0" err="1">
                <a:solidFill>
                  <a:schemeClr val="bg1"/>
                </a:solidFill>
              </a:rPr>
              <a:t>stopwords</a:t>
            </a:r>
            <a:r>
              <a:rPr lang="en-US" altLang="en-US" sz="4000" dirty="0">
                <a:solidFill>
                  <a:schemeClr val="bg1"/>
                </a:solidFill>
              </a:rPr>
              <a:t>' dataset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4000" dirty="0">
                <a:solidFill>
                  <a:schemeClr val="bg1"/>
                </a:solidFill>
              </a:rPr>
              <a:t>('</a:t>
            </a:r>
            <a:r>
              <a:rPr lang="en-US" altLang="en-US" sz="4000" dirty="0" err="1">
                <a:solidFill>
                  <a:schemeClr val="bg1"/>
                </a:solidFill>
              </a:rPr>
              <a:t>stopwords</a:t>
            </a:r>
            <a:r>
              <a:rPr lang="en-US" altLang="en-US" sz="4000" dirty="0">
                <a:solidFill>
                  <a:schemeClr val="bg1"/>
                </a:solidFill>
              </a:rPr>
              <a:t>')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from </a:t>
            </a:r>
            <a:r>
              <a:rPr lang="en-US" altLang="en-US" sz="4000" dirty="0" err="1">
                <a:solidFill>
                  <a:schemeClr val="bg1"/>
                </a:solidFill>
              </a:rPr>
              <a:t>nltk.corpus</a:t>
            </a:r>
            <a:r>
              <a:rPr lang="en-US" altLang="en-US" sz="4000" dirty="0">
                <a:solidFill>
                  <a:schemeClr val="bg1"/>
                </a:solidFill>
              </a:rPr>
              <a:t> import </a:t>
            </a:r>
            <a:r>
              <a:rPr lang="en-US" altLang="en-US" sz="4000" dirty="0" err="1">
                <a:solidFill>
                  <a:schemeClr val="bg1"/>
                </a:solidFill>
              </a:rPr>
              <a:t>stopwords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 err="1">
                <a:solidFill>
                  <a:schemeClr val="bg1"/>
                </a:solidFill>
              </a:rPr>
              <a:t>stop_words</a:t>
            </a:r>
            <a:r>
              <a:rPr lang="en-US" altLang="en-US" sz="4000" dirty="0">
                <a:solidFill>
                  <a:schemeClr val="bg1"/>
                </a:solidFill>
              </a:rPr>
              <a:t> = set(</a:t>
            </a:r>
            <a:r>
              <a:rPr lang="en-US" altLang="en-US" sz="4000" dirty="0" err="1">
                <a:solidFill>
                  <a:schemeClr val="bg1"/>
                </a:solidFill>
              </a:rPr>
              <a:t>stopwords.words</a:t>
            </a:r>
            <a:r>
              <a:rPr lang="en-US" altLang="en-US" sz="4000" dirty="0">
                <a:solidFill>
                  <a:schemeClr val="bg1"/>
                </a:solidFill>
              </a:rPr>
              <a:t>('</a:t>
            </a:r>
            <a:r>
              <a:rPr lang="en-US" altLang="en-US" sz="4000" dirty="0" err="1">
                <a:solidFill>
                  <a:schemeClr val="bg1"/>
                </a:solidFill>
              </a:rPr>
              <a:t>english</a:t>
            </a:r>
            <a:r>
              <a:rPr lang="en-US" altLang="en-US" sz="4000" dirty="0">
                <a:solidFill>
                  <a:schemeClr val="bg1"/>
                </a:solidFill>
              </a:rPr>
              <a:t>'))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tokens = ["this", "is", "a", "sample", "sentence"]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 err="1">
                <a:solidFill>
                  <a:schemeClr val="bg1"/>
                </a:solidFill>
              </a:rPr>
              <a:t>filtered_tokens</a:t>
            </a:r>
            <a:r>
              <a:rPr lang="en-US" altLang="en-US" sz="4000" dirty="0">
                <a:solidFill>
                  <a:schemeClr val="bg1"/>
                </a:solidFill>
              </a:rPr>
              <a:t> = [word for word in tokens if </a:t>
            </a:r>
            <a:r>
              <a:rPr lang="en-US" altLang="en-US" sz="4000" dirty="0" err="1">
                <a:solidFill>
                  <a:schemeClr val="bg1"/>
                </a:solidFill>
              </a:rPr>
              <a:t>word.lower</a:t>
            </a:r>
            <a:r>
              <a:rPr lang="en-US" altLang="en-US" sz="4000" dirty="0">
                <a:solidFill>
                  <a:schemeClr val="bg1"/>
                </a:solidFill>
              </a:rPr>
              <a:t>() not in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 err="1">
                <a:solidFill>
                  <a:schemeClr val="bg1"/>
                </a:solidFill>
              </a:rPr>
              <a:t>stop_words</a:t>
            </a:r>
            <a:r>
              <a:rPr lang="en-US" altLang="en-US" sz="4000" dirty="0">
                <a:solidFill>
                  <a:schemeClr val="bg1"/>
                </a:solidFill>
              </a:rPr>
              <a:t>]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print(</a:t>
            </a:r>
            <a:r>
              <a:rPr lang="en-US" altLang="en-US" sz="4000" dirty="0" err="1">
                <a:solidFill>
                  <a:schemeClr val="bg1"/>
                </a:solidFill>
              </a:rPr>
              <a:t>filtered_tokens</a:t>
            </a:r>
            <a:r>
              <a:rPr lang="en-US" altLang="en-US" sz="4000" dirty="0">
                <a:solidFill>
                  <a:schemeClr val="bg1"/>
                </a:solidFill>
              </a:rPr>
              <a:t>)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6288" y="7941628"/>
            <a:ext cx="6127152" cy="940117"/>
          </a:xfrm>
          <a:prstGeom prst="rect">
            <a:avLst/>
          </a:prstGeom>
        </p:spPr>
      </p:pic>
      <p:sp>
        <p:nvSpPr>
          <p:cNvPr id="11" name="Text Box 4"/>
          <p:cNvSpPr txBox="1"/>
          <p:nvPr/>
        </p:nvSpPr>
        <p:spPr>
          <a:xfrm>
            <a:off x="16885248" y="10473243"/>
            <a:ext cx="302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Output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868900" y="9220388"/>
            <a:ext cx="419100" cy="11618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877" y="2637317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5. Stemming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8844" y="3990267"/>
            <a:ext cx="14628706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Purpose: Reduces words to their root form by chopping off suffixes 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(e.g., "running" → "run").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 Why: Simplifies words to their base form, reducing vocabulary size.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u="sng" dirty="0">
                <a:solidFill>
                  <a:srgbClr val="FF0000"/>
                </a:solidFill>
              </a:rPr>
              <a:t>EX:</a:t>
            </a:r>
            <a:endParaRPr lang="en-US" altLang="en-US" sz="4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from </a:t>
            </a:r>
            <a:r>
              <a:rPr lang="en-US" altLang="en-US" sz="4400" dirty="0" err="1">
                <a:solidFill>
                  <a:schemeClr val="bg1"/>
                </a:solidFill>
              </a:rPr>
              <a:t>nltk.stem</a:t>
            </a:r>
            <a:r>
              <a:rPr lang="en-US" altLang="en-US" sz="4400" dirty="0">
                <a:solidFill>
                  <a:schemeClr val="bg1"/>
                </a:solidFill>
              </a:rPr>
              <a:t> import </a:t>
            </a:r>
            <a:r>
              <a:rPr lang="en-US" altLang="en-US" sz="4400" dirty="0" err="1">
                <a:solidFill>
                  <a:schemeClr val="bg1"/>
                </a:solidFill>
              </a:rPr>
              <a:t>PorterStemmer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stemmer = </a:t>
            </a:r>
            <a:r>
              <a:rPr lang="en-US" altLang="en-US" sz="4400" dirty="0" err="1">
                <a:solidFill>
                  <a:schemeClr val="bg1"/>
                </a:solidFill>
              </a:rPr>
              <a:t>PorterStemmer</a:t>
            </a:r>
            <a:r>
              <a:rPr lang="en-US" altLang="en-US" sz="4400" dirty="0">
                <a:solidFill>
                  <a:schemeClr val="bg1"/>
                </a:solidFill>
              </a:rPr>
              <a:t>()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words = ["running", "runner", "ran"]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 err="1">
                <a:solidFill>
                  <a:schemeClr val="bg1"/>
                </a:solidFill>
              </a:rPr>
              <a:t>stemmed_words</a:t>
            </a:r>
            <a:r>
              <a:rPr lang="en-US" altLang="en-US" sz="4400" dirty="0">
                <a:solidFill>
                  <a:schemeClr val="bg1"/>
                </a:solidFill>
              </a:rPr>
              <a:t> = [</a:t>
            </a:r>
            <a:r>
              <a:rPr lang="en-US" altLang="en-US" sz="4400" dirty="0" err="1">
                <a:solidFill>
                  <a:schemeClr val="bg1"/>
                </a:solidFill>
              </a:rPr>
              <a:t>stemmer.stem</a:t>
            </a:r>
            <a:r>
              <a:rPr lang="en-US" altLang="en-US" sz="4400" dirty="0">
                <a:solidFill>
                  <a:schemeClr val="bg1"/>
                </a:solidFill>
              </a:rPr>
              <a:t>(word) for word in words]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print(</a:t>
            </a:r>
            <a:r>
              <a:rPr lang="en-US" altLang="en-US" sz="4400" dirty="0" err="1">
                <a:solidFill>
                  <a:schemeClr val="bg1"/>
                </a:solidFill>
              </a:rPr>
              <a:t>stemmed_words</a:t>
            </a:r>
            <a:r>
              <a:rPr lang="en-US" altLang="en-US" sz="4400" dirty="0">
                <a:solidFill>
                  <a:schemeClr val="bg1"/>
                </a:solidFill>
              </a:rPr>
              <a:t>)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9128" y="9960429"/>
            <a:ext cx="6327626" cy="1589424"/>
          </a:xfrm>
          <a:prstGeom prst="rect">
            <a:avLst/>
          </a:prstGeom>
        </p:spPr>
      </p:pic>
      <p:sp>
        <p:nvSpPr>
          <p:cNvPr id="10" name="Text Box 4"/>
          <p:cNvSpPr txBox="1"/>
          <p:nvPr/>
        </p:nvSpPr>
        <p:spPr>
          <a:xfrm>
            <a:off x="15678150" y="12370422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Output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668750" y="11661135"/>
            <a:ext cx="647700" cy="528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8507" y="2487619"/>
            <a:ext cx="842698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6. Lemmatization</a:t>
            </a:r>
            <a:endParaRPr lang="en-US" altLang="en-US" sz="48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140" y="5196914"/>
            <a:ext cx="19806859" cy="7704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Purpose: Converts words to their base or dictionary form (e.g.,  "better" → "good").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 Why: More accurate than stemming as it uses vocabulary and  morphological analysis.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b="1" u="sng" dirty="0">
                <a:solidFill>
                  <a:srgbClr val="FF0000"/>
                </a:solidFill>
              </a:rPr>
              <a:t>EX:</a:t>
            </a:r>
            <a:endParaRPr lang="en-US" altLang="en-US" sz="4000" b="1" u="sng" dirty="0">
              <a:solidFill>
                <a:srgbClr val="FF0000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import </a:t>
            </a:r>
            <a:r>
              <a:rPr lang="en-US" altLang="en-US" sz="4000" dirty="0" err="1">
                <a:solidFill>
                  <a:schemeClr val="bg1"/>
                </a:solidFill>
              </a:rPr>
              <a:t>nltk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4000" dirty="0">
                <a:solidFill>
                  <a:schemeClr val="bg1"/>
                </a:solidFill>
              </a:rPr>
              <a:t>('wordnet')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from </a:t>
            </a:r>
            <a:r>
              <a:rPr lang="en-US" altLang="en-US" sz="4000" dirty="0" err="1">
                <a:solidFill>
                  <a:schemeClr val="bg1"/>
                </a:solidFill>
              </a:rPr>
              <a:t>nltk.stem</a:t>
            </a:r>
            <a:r>
              <a:rPr lang="en-US" altLang="en-US" sz="4000" dirty="0">
                <a:solidFill>
                  <a:schemeClr val="bg1"/>
                </a:solidFill>
              </a:rPr>
              <a:t> import </a:t>
            </a:r>
            <a:r>
              <a:rPr lang="en-US" altLang="en-US" sz="4000" dirty="0" err="1">
                <a:solidFill>
                  <a:schemeClr val="bg1"/>
                </a:solidFill>
              </a:rPr>
              <a:t>WordNetLemmatizer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 err="1">
                <a:solidFill>
                  <a:schemeClr val="bg1"/>
                </a:solidFill>
              </a:rPr>
              <a:t>lemmatizer</a:t>
            </a:r>
            <a:r>
              <a:rPr lang="en-US" altLang="en-US" sz="4000" dirty="0">
                <a:solidFill>
                  <a:schemeClr val="bg1"/>
                </a:solidFill>
              </a:rPr>
              <a:t> = </a:t>
            </a:r>
            <a:r>
              <a:rPr lang="en-US" altLang="en-US" sz="4000" dirty="0" err="1">
                <a:solidFill>
                  <a:schemeClr val="bg1"/>
                </a:solidFill>
              </a:rPr>
              <a:t>WordNetLemmatizer</a:t>
            </a:r>
            <a:r>
              <a:rPr lang="en-US" altLang="en-US" sz="4000" dirty="0">
                <a:solidFill>
                  <a:schemeClr val="bg1"/>
                </a:solidFill>
              </a:rPr>
              <a:t>()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words = ["running", "runner", "ran"]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 err="1">
                <a:solidFill>
                  <a:schemeClr val="bg1"/>
                </a:solidFill>
              </a:rPr>
              <a:t>lemmatized_words</a:t>
            </a:r>
            <a:r>
              <a:rPr lang="en-US" altLang="en-US" sz="4000" dirty="0">
                <a:solidFill>
                  <a:schemeClr val="bg1"/>
                </a:solidFill>
              </a:rPr>
              <a:t> = [</a:t>
            </a:r>
            <a:r>
              <a:rPr lang="en-US" altLang="en-US" sz="4000" dirty="0" err="1">
                <a:solidFill>
                  <a:schemeClr val="bg1"/>
                </a:solidFill>
              </a:rPr>
              <a:t>lemmatizer.lemmatize</a:t>
            </a:r>
            <a:r>
              <a:rPr lang="en-US" altLang="en-US" sz="4000" dirty="0">
                <a:solidFill>
                  <a:schemeClr val="bg1"/>
                </a:solidFill>
              </a:rPr>
              <a:t>(word, pos='v') for word 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in words]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dirty="0">
                <a:solidFill>
                  <a:schemeClr val="bg1"/>
                </a:solidFill>
              </a:rPr>
              <a:t>print(</a:t>
            </a:r>
            <a:r>
              <a:rPr lang="en-US" altLang="en-US" sz="4000" dirty="0" err="1">
                <a:solidFill>
                  <a:schemeClr val="bg1"/>
                </a:solidFill>
              </a:rPr>
              <a:t>lemmatized_words</a:t>
            </a:r>
            <a:r>
              <a:rPr lang="en-US" altLang="en-US" sz="4000" dirty="0">
                <a:solidFill>
                  <a:schemeClr val="bg1"/>
                </a:solidFill>
              </a:rPr>
              <a:t>)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884" y="9413558"/>
            <a:ext cx="5802230" cy="10896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8973800" y="10900563"/>
            <a:ext cx="572135" cy="6895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6"/>
          <p:cNvSpPr txBox="1"/>
          <p:nvPr/>
        </p:nvSpPr>
        <p:spPr>
          <a:xfrm>
            <a:off x="17751777" y="11590160"/>
            <a:ext cx="244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Output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7544" y="2487619"/>
            <a:ext cx="1030891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dirty="0">
                <a:solidFill>
                  <a:schemeClr val="bg1"/>
                </a:solidFill>
                <a:sym typeface="+mn-ea"/>
              </a:rPr>
              <a:t>7. Removing Numbers</a:t>
            </a:r>
            <a:endParaRPr lang="en-US" altLang="en-US" sz="48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248" y="5097436"/>
            <a:ext cx="18748851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Purpose: Removes numeric values from the text.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Why: Numbers may not be relevant in certain NLP tasks like sentiment analysis.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b="1" u="sng" dirty="0">
                <a:solidFill>
                  <a:srgbClr val="FF0000"/>
                </a:solidFill>
              </a:rPr>
              <a:t>EX:</a:t>
            </a:r>
            <a:endParaRPr lang="en-US" altLang="en-US" sz="5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import re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text = "There are 3 apples and 5 oranges."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text = </a:t>
            </a:r>
            <a:r>
              <a:rPr lang="en-US" altLang="en-US" sz="5400" dirty="0" err="1">
                <a:solidFill>
                  <a:schemeClr val="bg1"/>
                </a:solidFill>
              </a:rPr>
              <a:t>re.sub</a:t>
            </a:r>
            <a:r>
              <a:rPr lang="en-US" altLang="en-US" sz="5400" dirty="0">
                <a:solidFill>
                  <a:schemeClr val="bg1"/>
                </a:solidFill>
              </a:rPr>
              <a:t>(r'\d+', '', text)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print(text)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0595" y="10215035"/>
            <a:ext cx="6475836" cy="15827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685" y="2487619"/>
            <a:ext cx="1293463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8. Removing Extra Spaces</a:t>
            </a:r>
            <a:endParaRPr lang="en-US" altLang="en-US" sz="48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0543" y="5368320"/>
            <a:ext cx="11002828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 Purpose: Eliminates multiple spaces, tabs, or newlines.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 Why: Ensures clean and consistent text formatting.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b="1" u="sng" dirty="0">
                <a:solidFill>
                  <a:srgbClr val="FF0000"/>
                </a:solidFill>
              </a:rPr>
              <a:t>EX:</a:t>
            </a:r>
            <a:endParaRPr lang="en-US" altLang="en-US" sz="5400" b="1" u="sng" dirty="0">
              <a:solidFill>
                <a:srgbClr val="FF0000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text = " This is a sentence. "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text = ' '.join(</a:t>
            </a:r>
            <a:r>
              <a:rPr lang="en-US" altLang="en-US" sz="5400" dirty="0" err="1">
                <a:solidFill>
                  <a:schemeClr val="bg1"/>
                </a:solidFill>
              </a:rPr>
              <a:t>text.split</a:t>
            </a:r>
            <a:r>
              <a:rPr lang="en-US" altLang="en-US" sz="5400" dirty="0">
                <a:solidFill>
                  <a:schemeClr val="bg1"/>
                </a:solidFill>
              </a:rPr>
              <a:t>())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print(text)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7444" y="10077450"/>
            <a:ext cx="7048771" cy="15786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2980" y="2487619"/>
            <a:ext cx="113380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dirty="0">
                <a:solidFill>
                  <a:schemeClr val="bg1"/>
                </a:solidFill>
                <a:sym typeface="+mn-ea"/>
              </a:rPr>
              <a:t>9. Handling Contractions</a:t>
            </a:r>
            <a:endParaRPr lang="en-US" altLang="en-US" sz="48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249" y="4646599"/>
            <a:ext cx="12462352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Purpose: Expands contractions (e.g., "can't" → "cannot").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Why: Standardizes text for better processing.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b="1" u="sng" dirty="0">
                <a:solidFill>
                  <a:srgbClr val="FF0000"/>
                </a:solidFill>
              </a:rPr>
              <a:t>EX:</a:t>
            </a:r>
            <a:endParaRPr lang="en-US" altLang="en-US" sz="5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!pip install contractions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from contractions import fix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text = "I can't do this."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text = fix(text)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print(text)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2601" y="10359491"/>
            <a:ext cx="8468718" cy="1438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2333" y="2487619"/>
            <a:ext cx="1629933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10. Removing Special Characters</a:t>
            </a:r>
            <a:endParaRPr lang="en-US" altLang="en-US" sz="48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249" y="5108263"/>
            <a:ext cx="12462352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Purpose: Removes non-alphanumeric characters like @, #, $, etc.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Why: Reduces noise and irrelevant symbols.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b="1" u="sng" dirty="0">
                <a:solidFill>
                  <a:srgbClr val="FF0000"/>
                </a:solidFill>
              </a:rPr>
              <a:t>EX:</a:t>
            </a:r>
            <a:endParaRPr lang="en-US" altLang="en-US" sz="48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>
                    <a:lumMod val="95000"/>
                  </a:schemeClr>
                </a:solidFill>
              </a:rPr>
              <a:t>import re</a:t>
            </a:r>
            <a:endParaRPr lang="en-US" altLang="en-US" sz="4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>
                    <a:lumMod val="95000"/>
                  </a:schemeClr>
                </a:solidFill>
              </a:rPr>
              <a:t>text = "This is a #sample text with @special characters!"</a:t>
            </a:r>
            <a:endParaRPr lang="en-US" altLang="en-US" sz="4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>
                    <a:lumMod val="95000"/>
                  </a:schemeClr>
                </a:solidFill>
              </a:rPr>
              <a:t>text = </a:t>
            </a:r>
            <a:r>
              <a:rPr lang="en-US" altLang="en-US" sz="4800" dirty="0" err="1">
                <a:solidFill>
                  <a:schemeClr val="bg1">
                    <a:lumMod val="95000"/>
                  </a:schemeClr>
                </a:solidFill>
              </a:rPr>
              <a:t>re.sub</a:t>
            </a:r>
            <a:r>
              <a:rPr lang="en-US" altLang="en-US" sz="4800" dirty="0">
                <a:solidFill>
                  <a:schemeClr val="bg1">
                    <a:lumMod val="95000"/>
                  </a:schemeClr>
                </a:solidFill>
              </a:rPr>
              <a:t>(r'[^\w\s]', '', text)</a:t>
            </a:r>
            <a:endParaRPr lang="en-US" altLang="en-US" sz="4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>
                    <a:lumMod val="95000"/>
                  </a:schemeClr>
                </a:solidFill>
              </a:rPr>
              <a:t>print(text)</a:t>
            </a:r>
            <a:endParaRPr lang="en-US" alt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0389" y="10229850"/>
            <a:ext cx="8126118" cy="12842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1268992">
            <a:off x="-3491542" y="5382368"/>
            <a:ext cx="36218652" cy="13932303"/>
          </a:xfrm>
          <a:prstGeom prst="rect">
            <a:avLst/>
          </a:prstGeom>
          <a:gradFill>
            <a:gsLst>
              <a:gs pos="100000">
                <a:srgbClr val="FF005C"/>
              </a:gs>
              <a:gs pos="0">
                <a:srgbClr val="4A029D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7618" y="3073485"/>
            <a:ext cx="20128764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3800" b="1" spc="2000" dirty="0">
                <a:solidFill>
                  <a:schemeClr val="bg1">
                    <a:alpha val="25000"/>
                  </a:schemeClr>
                </a:solidFill>
                <a:latin typeface="Montserrat" pitchFamily="2" charset="0"/>
                <a:ea typeface="+mn-ea"/>
                <a:cs typeface="+mn-cs"/>
              </a:rPr>
              <a:t>INTRODUCTION</a:t>
            </a:r>
            <a:endParaRPr kumimoji="0" lang="en-US" sz="7200" b="1" i="0" u="none" strike="noStrike" cap="none" spc="2000" normalizeH="0" dirty="0">
              <a:ln>
                <a:noFill/>
              </a:ln>
              <a:solidFill>
                <a:schemeClr val="bg1">
                  <a:alpha val="25000"/>
                </a:schemeClr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8459" y="3396648"/>
            <a:ext cx="76270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What is NLP?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5" name="Line"/>
          <p:cNvSpPr/>
          <p:nvPr/>
        </p:nvSpPr>
        <p:spPr>
          <a:xfrm>
            <a:off x="8526331" y="4627497"/>
            <a:ext cx="7331336" cy="72072"/>
          </a:xfrm>
          <a:prstGeom prst="line">
            <a:avLst/>
          </a:prstGeom>
          <a:ln>
            <a:solidFill>
              <a:srgbClr val="FFFFFF"/>
            </a:solidFill>
            <a:miter lim="400000"/>
          </a:ln>
          <a:effectLst>
            <a:outerShdw blurRad="25400" dir="5400000" rotWithShape="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24384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94" y="6951008"/>
            <a:ext cx="23446154" cy="5456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Wingdings" panose="05000000000000000000" charset="0"/>
              <a:buChar char="Ø"/>
            </a:pPr>
            <a:r>
              <a:rPr lang="en-US" altLang="en-US" sz="7200" dirty="0">
                <a:solidFill>
                  <a:schemeClr val="bg1">
                    <a:lumMod val="95000"/>
                  </a:schemeClr>
                </a:solidFill>
              </a:rPr>
              <a:t> Natural Language Processing (NLP) is a field in</a:t>
            </a:r>
            <a:endParaRPr lang="en-US" altLang="en-US" sz="7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sz="7200" dirty="0">
                <a:solidFill>
                  <a:schemeClr val="bg1">
                    <a:lumMod val="95000"/>
                  </a:schemeClr>
                </a:solidFill>
              </a:rPr>
              <a:t>   Artificial Intelligence (AI) devoted to creating</a:t>
            </a:r>
            <a:endParaRPr lang="en-US" altLang="en-US" sz="7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sz="7200" dirty="0">
                <a:solidFill>
                  <a:schemeClr val="bg1">
                    <a:lumMod val="95000"/>
                  </a:schemeClr>
                </a:solidFill>
              </a:rPr>
              <a:t>   computers that use natural language as input</a:t>
            </a:r>
            <a:endParaRPr lang="en-US" altLang="en-US" sz="7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sz="7200" dirty="0">
                <a:solidFill>
                  <a:schemeClr val="bg1">
                    <a:lumMod val="95000"/>
                  </a:schemeClr>
                </a:solidFill>
              </a:rPr>
              <a:t>   and/or output.</a:t>
            </a:r>
            <a:endParaRPr lang="en-US" altLang="en-US" sz="7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en-US" sz="6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3093" y="2487619"/>
            <a:ext cx="1962648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11. Part-of-Speech (POS) Tagging</a:t>
            </a:r>
            <a:endParaRPr lang="en-US" altLang="en-US" sz="80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249" y="4800487"/>
            <a:ext cx="12462352" cy="8104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 Purpose: Assigns grammatical tags to words (e.g., noun, verb, adjective).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Why: Helps in understanding the syntactic structure of sentences.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b="1" u="sng" dirty="0">
                <a:solidFill>
                  <a:srgbClr val="FF0000"/>
                </a:solidFill>
              </a:rPr>
              <a:t>EX:</a:t>
            </a:r>
            <a:endParaRPr lang="en-US" altLang="en-US" sz="40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import </a:t>
            </a:r>
            <a:r>
              <a:rPr lang="en-US" altLang="en-US" sz="4000" dirty="0" err="1">
                <a:solidFill>
                  <a:schemeClr val="bg1"/>
                </a:solidFill>
              </a:rPr>
              <a:t>nltk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from </a:t>
            </a:r>
            <a:r>
              <a:rPr lang="en-US" altLang="en-US" sz="4000" dirty="0" err="1">
                <a:solidFill>
                  <a:schemeClr val="bg1"/>
                </a:solidFill>
              </a:rPr>
              <a:t>nltk</a:t>
            </a:r>
            <a:r>
              <a:rPr lang="en-US" altLang="en-US" sz="4000" dirty="0">
                <a:solidFill>
                  <a:schemeClr val="bg1"/>
                </a:solidFill>
              </a:rPr>
              <a:t> import </a:t>
            </a:r>
            <a:r>
              <a:rPr lang="en-US" altLang="en-US" sz="4000" dirty="0" err="1">
                <a:solidFill>
                  <a:schemeClr val="bg1"/>
                </a:solidFill>
              </a:rPr>
              <a:t>pos_tag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from </a:t>
            </a:r>
            <a:r>
              <a:rPr lang="en-US" altLang="en-US" sz="4000" dirty="0" err="1">
                <a:solidFill>
                  <a:schemeClr val="bg1"/>
                </a:solidFill>
              </a:rPr>
              <a:t>nltk.tokenize</a:t>
            </a:r>
            <a:r>
              <a:rPr lang="en-US" altLang="en-US" sz="4000" dirty="0">
                <a:solidFill>
                  <a:schemeClr val="bg1"/>
                </a:solidFill>
              </a:rPr>
              <a:t> import </a:t>
            </a:r>
            <a:r>
              <a:rPr lang="en-US" altLang="en-US" sz="4000" dirty="0" err="1">
                <a:solidFill>
                  <a:schemeClr val="bg1"/>
                </a:solidFill>
              </a:rPr>
              <a:t>word_tokenize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# Download the required resource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4000" dirty="0">
                <a:solidFill>
                  <a:schemeClr val="bg1"/>
                </a:solidFill>
              </a:rPr>
              <a:t>('</a:t>
            </a:r>
            <a:r>
              <a:rPr lang="en-US" altLang="en-US" sz="4000" dirty="0" err="1">
                <a:solidFill>
                  <a:schemeClr val="bg1"/>
                </a:solidFill>
              </a:rPr>
              <a:t>averaged_perceptron_tagger_eng</a:t>
            </a:r>
            <a:r>
              <a:rPr lang="en-US" altLang="en-US" sz="4000" dirty="0">
                <a:solidFill>
                  <a:schemeClr val="bg1"/>
                </a:solidFill>
              </a:rPr>
              <a:t>')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tokens = </a:t>
            </a:r>
            <a:r>
              <a:rPr lang="en-US" altLang="en-US" sz="4000" dirty="0" err="1">
                <a:solidFill>
                  <a:schemeClr val="bg1"/>
                </a:solidFill>
              </a:rPr>
              <a:t>word_tokenize</a:t>
            </a:r>
            <a:r>
              <a:rPr lang="en-US" altLang="en-US" sz="4000" dirty="0">
                <a:solidFill>
                  <a:schemeClr val="bg1"/>
                </a:solidFill>
              </a:rPr>
              <a:t>("This is a sample sentence.")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 err="1">
                <a:solidFill>
                  <a:schemeClr val="bg1"/>
                </a:solidFill>
              </a:rPr>
              <a:t>pos_tags</a:t>
            </a:r>
            <a:r>
              <a:rPr lang="en-US" altLang="en-US" sz="4000" dirty="0">
                <a:solidFill>
                  <a:schemeClr val="bg1"/>
                </a:solidFill>
              </a:rPr>
              <a:t> = </a:t>
            </a:r>
            <a:r>
              <a:rPr lang="en-US" altLang="en-US" sz="4000" dirty="0" err="1">
                <a:solidFill>
                  <a:schemeClr val="bg1"/>
                </a:solidFill>
              </a:rPr>
              <a:t>pos_tag</a:t>
            </a:r>
            <a:r>
              <a:rPr lang="en-US" altLang="en-US" sz="4000" dirty="0">
                <a:solidFill>
                  <a:schemeClr val="bg1"/>
                </a:solidFill>
              </a:rPr>
              <a:t>(tokens)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print(</a:t>
            </a:r>
            <a:r>
              <a:rPr lang="en-US" altLang="en-US" sz="4000" dirty="0" err="1">
                <a:solidFill>
                  <a:schemeClr val="bg1"/>
                </a:solidFill>
              </a:rPr>
              <a:t>pos_tags</a:t>
            </a:r>
            <a:r>
              <a:rPr lang="en-US" altLang="en-US" sz="4000" dirty="0">
                <a:solidFill>
                  <a:schemeClr val="bg1"/>
                </a:solidFill>
              </a:rPr>
              <a:t>)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3628" y="8334507"/>
            <a:ext cx="12510262" cy="1090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3005" y="2487619"/>
            <a:ext cx="1771799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12. Named Entity Recognition (NER)</a:t>
            </a:r>
            <a:endParaRPr lang="en-US" altLang="en-US" sz="80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249" y="5139041"/>
            <a:ext cx="12462352" cy="7427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2800" dirty="0">
                <a:solidFill>
                  <a:schemeClr val="bg1"/>
                </a:solidFill>
              </a:rPr>
              <a:t> Purpose: Identifies and classifies entities like names, dates, locations,  etc.</a:t>
            </a:r>
            <a:endParaRPr lang="en-US" alt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2800" dirty="0">
                <a:solidFill>
                  <a:schemeClr val="bg1"/>
                </a:solidFill>
              </a:rPr>
              <a:t> Why: Useful for tasks like information extraction.</a:t>
            </a:r>
            <a:endParaRPr lang="en-US" alt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2800" b="1" dirty="0">
                <a:solidFill>
                  <a:srgbClr val="FF0000"/>
                </a:solidFill>
              </a:rPr>
              <a:t>EX:</a:t>
            </a:r>
            <a:endParaRPr lang="en-US" altLang="en-US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import </a:t>
            </a:r>
            <a:r>
              <a:rPr lang="en-US" altLang="en-US" sz="2800" dirty="0" err="1">
                <a:solidFill>
                  <a:schemeClr val="bg1"/>
                </a:solidFill>
              </a:rPr>
              <a:t>nltk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from </a:t>
            </a:r>
            <a:r>
              <a:rPr lang="en-US" altLang="en-US" sz="2800" dirty="0" err="1">
                <a:solidFill>
                  <a:schemeClr val="bg1"/>
                </a:solidFill>
              </a:rPr>
              <a:t>nltk</a:t>
            </a:r>
            <a:r>
              <a:rPr lang="en-US" altLang="en-US" sz="2800" dirty="0">
                <a:solidFill>
                  <a:schemeClr val="bg1"/>
                </a:solidFill>
              </a:rPr>
              <a:t> import </a:t>
            </a:r>
            <a:r>
              <a:rPr lang="en-US" altLang="en-US" sz="2800" dirty="0" err="1">
                <a:solidFill>
                  <a:schemeClr val="bg1"/>
                </a:solidFill>
              </a:rPr>
              <a:t>pos_tag</a:t>
            </a:r>
            <a:r>
              <a:rPr lang="en-US" altLang="en-US" sz="2800" dirty="0">
                <a:solidFill>
                  <a:schemeClr val="bg1"/>
                </a:solidFill>
              </a:rPr>
              <a:t>, </a:t>
            </a:r>
            <a:r>
              <a:rPr lang="en-US" altLang="en-US" sz="2800" dirty="0" err="1">
                <a:solidFill>
                  <a:schemeClr val="bg1"/>
                </a:solidFill>
              </a:rPr>
              <a:t>ne_chunk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from </a:t>
            </a:r>
            <a:r>
              <a:rPr lang="en-US" altLang="en-US" sz="2800" dirty="0" err="1">
                <a:solidFill>
                  <a:schemeClr val="bg1"/>
                </a:solidFill>
              </a:rPr>
              <a:t>nltk.tokenize</a:t>
            </a:r>
            <a:r>
              <a:rPr lang="en-US" altLang="en-US" sz="2800" dirty="0">
                <a:solidFill>
                  <a:schemeClr val="bg1"/>
                </a:solidFill>
              </a:rPr>
              <a:t> import </a:t>
            </a:r>
            <a:r>
              <a:rPr lang="en-US" altLang="en-US" sz="2800" dirty="0" err="1">
                <a:solidFill>
                  <a:schemeClr val="bg1"/>
                </a:solidFill>
              </a:rPr>
              <a:t>word_tokenize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# Download the required resources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2800" dirty="0">
                <a:solidFill>
                  <a:schemeClr val="bg1"/>
                </a:solidFill>
              </a:rPr>
              <a:t>('words')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2800" dirty="0">
                <a:solidFill>
                  <a:schemeClr val="bg1"/>
                </a:solidFill>
              </a:rPr>
              <a:t>('</a:t>
            </a:r>
            <a:r>
              <a:rPr lang="en-US" altLang="en-US" sz="2800" dirty="0" err="1">
                <a:solidFill>
                  <a:schemeClr val="bg1"/>
                </a:solidFill>
              </a:rPr>
              <a:t>maxent_ne_chunker</a:t>
            </a:r>
            <a:r>
              <a:rPr lang="en-US" altLang="en-US" sz="2800" dirty="0">
                <a:solidFill>
                  <a:schemeClr val="bg1"/>
                </a:solidFill>
              </a:rPr>
              <a:t>')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2800" dirty="0">
                <a:solidFill>
                  <a:schemeClr val="bg1"/>
                </a:solidFill>
              </a:rPr>
              <a:t>('</a:t>
            </a:r>
            <a:r>
              <a:rPr lang="en-US" altLang="en-US" sz="2800" dirty="0" err="1">
                <a:solidFill>
                  <a:schemeClr val="bg1"/>
                </a:solidFill>
              </a:rPr>
              <a:t>averaged_perceptron_tagger</a:t>
            </a:r>
            <a:r>
              <a:rPr lang="en-US" altLang="en-US" sz="2800" dirty="0">
                <a:solidFill>
                  <a:schemeClr val="bg1"/>
                </a:solidFill>
              </a:rPr>
              <a:t>')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# Download the '</a:t>
            </a:r>
            <a:r>
              <a:rPr lang="en-US" altLang="en-US" sz="2800" dirty="0" err="1">
                <a:solidFill>
                  <a:schemeClr val="bg1"/>
                </a:solidFill>
              </a:rPr>
              <a:t>maxent_ne_chunker_tab</a:t>
            </a:r>
            <a:r>
              <a:rPr lang="en-US" altLang="en-US" sz="2800" dirty="0">
                <a:solidFill>
                  <a:schemeClr val="bg1"/>
                </a:solidFill>
              </a:rPr>
              <a:t>' resource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 err="1">
                <a:solidFill>
                  <a:schemeClr val="bg1"/>
                </a:solidFill>
              </a:rPr>
              <a:t>nltk.download</a:t>
            </a:r>
            <a:r>
              <a:rPr lang="en-US" altLang="en-US" sz="2800" dirty="0">
                <a:solidFill>
                  <a:schemeClr val="bg1"/>
                </a:solidFill>
              </a:rPr>
              <a:t>('</a:t>
            </a:r>
            <a:r>
              <a:rPr lang="en-US" altLang="en-US" sz="2800" dirty="0" err="1">
                <a:solidFill>
                  <a:schemeClr val="bg1"/>
                </a:solidFill>
              </a:rPr>
              <a:t>maxent_ne_chunker_tab</a:t>
            </a:r>
            <a:r>
              <a:rPr lang="en-US" altLang="en-US" sz="2800" dirty="0">
                <a:solidFill>
                  <a:schemeClr val="bg1"/>
                </a:solidFill>
              </a:rPr>
              <a:t>') # This line is crucial to fix 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the error.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tokens = </a:t>
            </a:r>
            <a:r>
              <a:rPr lang="en-US" altLang="en-US" sz="2800" dirty="0" err="1">
                <a:solidFill>
                  <a:schemeClr val="bg1"/>
                </a:solidFill>
              </a:rPr>
              <a:t>word_tokenize</a:t>
            </a:r>
            <a:r>
              <a:rPr lang="en-US" altLang="en-US" sz="2800" dirty="0">
                <a:solidFill>
                  <a:schemeClr val="bg1"/>
                </a:solidFill>
              </a:rPr>
              <a:t>("John works at Google in New York.")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 err="1">
                <a:solidFill>
                  <a:schemeClr val="bg1"/>
                </a:solidFill>
              </a:rPr>
              <a:t>pos_tags</a:t>
            </a:r>
            <a:r>
              <a:rPr lang="en-US" altLang="en-US" sz="2800" dirty="0">
                <a:solidFill>
                  <a:schemeClr val="bg1"/>
                </a:solidFill>
              </a:rPr>
              <a:t> = </a:t>
            </a:r>
            <a:r>
              <a:rPr lang="en-US" altLang="en-US" sz="2800" dirty="0" err="1">
                <a:solidFill>
                  <a:schemeClr val="bg1"/>
                </a:solidFill>
              </a:rPr>
              <a:t>pos_tag</a:t>
            </a:r>
            <a:r>
              <a:rPr lang="en-US" altLang="en-US" sz="2800" dirty="0">
                <a:solidFill>
                  <a:schemeClr val="bg1"/>
                </a:solidFill>
              </a:rPr>
              <a:t>(tokens)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 err="1">
                <a:solidFill>
                  <a:schemeClr val="bg1"/>
                </a:solidFill>
              </a:rPr>
              <a:t>ner_tags</a:t>
            </a:r>
            <a:r>
              <a:rPr lang="en-US" altLang="en-US" sz="2800" dirty="0">
                <a:solidFill>
                  <a:schemeClr val="bg1"/>
                </a:solidFill>
              </a:rPr>
              <a:t> = </a:t>
            </a:r>
            <a:r>
              <a:rPr lang="en-US" altLang="en-US" sz="2800" dirty="0" err="1">
                <a:solidFill>
                  <a:schemeClr val="bg1"/>
                </a:solidFill>
              </a:rPr>
              <a:t>ne_chunk</a:t>
            </a:r>
            <a:r>
              <a:rPr lang="en-US" altLang="en-US" sz="2800" dirty="0">
                <a:solidFill>
                  <a:schemeClr val="bg1"/>
                </a:solidFill>
              </a:rPr>
              <a:t>(</a:t>
            </a:r>
            <a:r>
              <a:rPr lang="en-US" altLang="en-US" sz="2800" dirty="0" err="1">
                <a:solidFill>
                  <a:schemeClr val="bg1"/>
                </a:solidFill>
              </a:rPr>
              <a:t>pos_tags</a:t>
            </a:r>
            <a:r>
              <a:rPr lang="en-US" altLang="en-US" sz="2800" dirty="0">
                <a:solidFill>
                  <a:schemeClr val="bg1"/>
                </a:solidFill>
              </a:rPr>
              <a:t>)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print(</a:t>
            </a:r>
            <a:r>
              <a:rPr lang="en-US" altLang="en-US" sz="2800" dirty="0" err="1">
                <a:solidFill>
                  <a:schemeClr val="bg1"/>
                </a:solidFill>
              </a:rPr>
              <a:t>ner_tags</a:t>
            </a:r>
            <a:r>
              <a:rPr lang="en-US" altLang="en-US" sz="2800" dirty="0">
                <a:solidFill>
                  <a:schemeClr val="bg1"/>
                </a:solidFill>
              </a:rPr>
              <a:t>)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2755" y="6858000"/>
            <a:ext cx="6501588" cy="42370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713286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13. Vectorization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3829050" y="4490630"/>
            <a:ext cx="16744950" cy="280552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4000" kern="0" dirty="0">
                <a:solidFill>
                  <a:schemeClr val="bg1"/>
                </a:solidFill>
              </a:rPr>
              <a:t>Purpose: Converts text into numerical vectors (e.g., Bag of Words, 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 TF-IDF, Word Embeddings).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r>
              <a:rPr lang="en-US" altLang="en-US" sz="4000" kern="0" dirty="0">
                <a:solidFill>
                  <a:schemeClr val="bg1"/>
                </a:solidFill>
              </a:rPr>
              <a:t>Why: Machine learning models require numerical input.</a:t>
            </a:r>
            <a:endParaRPr lang="en-US" altLang="en-US" sz="4000" kern="0" dirty="0">
              <a:solidFill>
                <a:schemeClr val="bg1"/>
              </a:solidFill>
            </a:endParaRPr>
          </a:p>
        </p:txBody>
      </p:sp>
      <p:sp>
        <p:nvSpPr>
          <p:cNvPr id="8" name="Text Box 3"/>
          <p:cNvSpPr txBox="1"/>
          <p:nvPr/>
        </p:nvSpPr>
        <p:spPr>
          <a:xfrm>
            <a:off x="3829050" y="7296150"/>
            <a:ext cx="77343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b="1" dirty="0">
                <a:solidFill>
                  <a:srgbClr val="AF00DB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from </a:t>
            </a:r>
            <a:r>
              <a:rPr sz="2800" b="1" dirty="0" err="1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sklearn.feature_extraction.text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 </a:t>
            </a:r>
            <a:r>
              <a:rPr sz="2800" b="1" dirty="0">
                <a:solidFill>
                  <a:srgbClr val="AF00DB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import </a:t>
            </a:r>
            <a:endParaRPr sz="2800" b="1" dirty="0">
              <a:solidFill>
                <a:srgbClr val="AF00DB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 err="1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CountVectorizer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 </a:t>
            </a:r>
            <a:endParaRPr sz="2800" b="1" dirty="0">
              <a:solidFill>
                <a:srgbClr val="000000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corpus = [</a:t>
            </a:r>
            <a:r>
              <a:rPr sz="2800" b="1" dirty="0">
                <a:solidFill>
                  <a:srgbClr val="A31515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"This is a sample sentence."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, </a:t>
            </a:r>
            <a:r>
              <a:rPr sz="2800" b="1" dirty="0">
                <a:solidFill>
                  <a:srgbClr val="A31515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"Another example </a:t>
            </a:r>
            <a:endParaRPr sz="2800" b="1" dirty="0">
              <a:solidFill>
                <a:srgbClr val="A31515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>
                <a:solidFill>
                  <a:srgbClr val="A31515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sentence."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] </a:t>
            </a:r>
            <a:endParaRPr sz="2800" b="1" dirty="0">
              <a:solidFill>
                <a:srgbClr val="000000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vectorizer = </a:t>
            </a:r>
            <a:r>
              <a:rPr sz="2800" b="1" dirty="0" err="1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CountVectorizer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() </a:t>
            </a:r>
            <a:endParaRPr sz="2800" b="1" dirty="0">
              <a:solidFill>
                <a:srgbClr val="000000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X = </a:t>
            </a:r>
            <a:r>
              <a:rPr sz="2800" b="1" dirty="0" err="1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vectorizer.fit_transform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(corpus) </a:t>
            </a:r>
            <a:endParaRPr sz="2800" b="1" dirty="0">
              <a:solidFill>
                <a:srgbClr val="000000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>
                <a:solidFill>
                  <a:srgbClr val="795E26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print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(</a:t>
            </a:r>
            <a:r>
              <a:rPr sz="2800" b="1" dirty="0" err="1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X.toarray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()) </a:t>
            </a:r>
            <a:r>
              <a:rPr sz="2800" b="1" dirty="0">
                <a:solidFill>
                  <a:srgbClr val="008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# Output: [[1 1 1 1 0], [0 1 1 0 1]] </a:t>
            </a:r>
            <a:endParaRPr sz="2800" b="1" dirty="0">
              <a:solidFill>
                <a:srgbClr val="008000"/>
              </a:solidFill>
              <a:highlight>
                <a:srgbClr val="C0C0C0"/>
              </a:highlight>
              <a:latin typeface="Arial Black" panose="020B0A04020102020204"/>
              <a:ea typeface="Arial Black" panose="020B0A04020102020204"/>
            </a:endParaRPr>
          </a:p>
          <a:p>
            <a:r>
              <a:rPr sz="2800" b="1" dirty="0">
                <a:solidFill>
                  <a:srgbClr val="795E26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print</a:t>
            </a:r>
            <a:r>
              <a:rPr sz="2800" b="1" dirty="0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(</a:t>
            </a:r>
            <a:r>
              <a:rPr sz="2800" b="1" dirty="0" err="1">
                <a:solidFill>
                  <a:srgbClr val="000000"/>
                </a:solidFill>
                <a:highlight>
                  <a:srgbClr val="C0C0C0"/>
                </a:highlight>
                <a:latin typeface="Arial Black" panose="020B0A04020102020204"/>
                <a:ea typeface="Arial Black" panose="020B0A04020102020204"/>
              </a:rPr>
              <a:t>vectorizer.get_feature_names_out</a:t>
            </a:r>
            <a:r>
              <a:rPr sz="2800" b="1" dirty="0">
                <a:solidFill>
                  <a:srgbClr val="000000"/>
                </a:solidFill>
                <a:latin typeface="Arial Black" panose="020B0A04020102020204"/>
                <a:ea typeface="Arial Black" panose="020B0A04020102020204"/>
              </a:rPr>
              <a:t>()</a:t>
            </a:r>
            <a:endParaRPr sz="2800" b="1" dirty="0">
              <a:solidFill>
                <a:srgbClr val="000000"/>
              </a:solidFill>
              <a:latin typeface="Arial Black" panose="020B0A04020102020204"/>
              <a:ea typeface="Arial Black" panose="020B0A040201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1195" y="8763000"/>
            <a:ext cx="7383900" cy="185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6020" y="2364508"/>
            <a:ext cx="1535196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14. Handling Missing Data</a:t>
            </a:r>
            <a:endParaRPr lang="en-US" altLang="en-US" sz="4800" b="1" noProof="1"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latin typeface="Montserra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249" y="5416040"/>
            <a:ext cx="12462352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Purpose: Fills or removes missing or incomplete text data.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Why: Ensures the dataset is complete and consistent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b="1" u="sng" dirty="0">
                <a:solidFill>
                  <a:srgbClr val="FF0000"/>
                </a:solidFill>
              </a:rPr>
              <a:t>0</a:t>
            </a:r>
            <a:r>
              <a:rPr lang="en-US" altLang="en-US" sz="4400" dirty="0">
                <a:solidFill>
                  <a:schemeClr val="bg1"/>
                </a:solidFill>
              </a:rPr>
              <a:t>import pandas as pd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data = {"text": ["Hello", None, "World"]}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 err="1">
                <a:solidFill>
                  <a:schemeClr val="bg1"/>
                </a:solidFill>
              </a:rPr>
              <a:t>df</a:t>
            </a:r>
            <a:r>
              <a:rPr lang="en-US" altLang="en-US" sz="4400" dirty="0">
                <a:solidFill>
                  <a:schemeClr val="bg1"/>
                </a:solidFill>
              </a:rPr>
              <a:t> = </a:t>
            </a:r>
            <a:r>
              <a:rPr lang="en-US" altLang="en-US" sz="4400" dirty="0" err="1">
                <a:solidFill>
                  <a:schemeClr val="bg1"/>
                </a:solidFill>
              </a:rPr>
              <a:t>pd.DataFrame</a:t>
            </a:r>
            <a:r>
              <a:rPr lang="en-US" altLang="en-US" sz="4400" dirty="0">
                <a:solidFill>
                  <a:schemeClr val="bg1"/>
                </a:solidFill>
              </a:rPr>
              <a:t>(data)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 err="1">
                <a:solidFill>
                  <a:schemeClr val="bg1"/>
                </a:solidFill>
              </a:rPr>
              <a:t>df</a:t>
            </a:r>
            <a:r>
              <a:rPr lang="en-US" altLang="en-US" sz="4400" dirty="0">
                <a:solidFill>
                  <a:schemeClr val="bg1"/>
                </a:solidFill>
              </a:rPr>
              <a:t>["text"].</a:t>
            </a:r>
            <a:r>
              <a:rPr lang="en-US" altLang="en-US" sz="4400" dirty="0" err="1">
                <a:solidFill>
                  <a:schemeClr val="bg1"/>
                </a:solidFill>
              </a:rPr>
              <a:t>fillna</a:t>
            </a:r>
            <a:r>
              <a:rPr lang="en-US" altLang="en-US" sz="4400" dirty="0">
                <a:solidFill>
                  <a:schemeClr val="bg1"/>
                </a:solidFill>
              </a:rPr>
              <a:t>("My Dear", </a:t>
            </a:r>
            <a:r>
              <a:rPr lang="en-US" altLang="en-US" sz="4400" dirty="0" err="1">
                <a:solidFill>
                  <a:schemeClr val="bg1"/>
                </a:solidFill>
              </a:rPr>
              <a:t>inplace</a:t>
            </a:r>
            <a:r>
              <a:rPr lang="en-US" altLang="en-US" sz="4400" dirty="0">
                <a:solidFill>
                  <a:schemeClr val="bg1"/>
                </a:solidFill>
              </a:rPr>
              <a:t>=True) # Fill missing values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print(</a:t>
            </a:r>
            <a:r>
              <a:rPr lang="en-US" altLang="en-US" sz="4400" dirty="0" err="1">
                <a:solidFill>
                  <a:schemeClr val="bg1"/>
                </a:solidFill>
              </a:rPr>
              <a:t>df</a:t>
            </a:r>
            <a:r>
              <a:rPr lang="en-US" altLang="en-US" sz="4400" dirty="0">
                <a:solidFill>
                  <a:schemeClr val="bg1"/>
                </a:solidFill>
              </a:rPr>
              <a:t>)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713" y="7623099"/>
            <a:ext cx="4337958" cy="35428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713286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15. Normalization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780190" y="4490630"/>
            <a:ext cx="15926030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 Purpose: Standardizes text (e.g., converting all dates to a single 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  format).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Why: Ensures consistency in the dataset.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u="sng" dirty="0">
                <a:solidFill>
                  <a:srgbClr val="FF0000"/>
                </a:solidFill>
              </a:rPr>
              <a:t>EX:</a:t>
            </a:r>
            <a:endParaRPr lang="en-US" altLang="en-US" sz="4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import </a:t>
            </a:r>
            <a:r>
              <a:rPr lang="en-US" altLang="en-US" sz="4400" dirty="0" err="1">
                <a:solidFill>
                  <a:schemeClr val="bg1"/>
                </a:solidFill>
              </a:rPr>
              <a:t>unicodedata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"Café"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</a:t>
            </a:r>
            <a:r>
              <a:rPr lang="en-US" altLang="en-US" sz="4400" dirty="0" err="1">
                <a:solidFill>
                  <a:schemeClr val="bg1"/>
                </a:solidFill>
              </a:rPr>
              <a:t>unicodedata.normalize</a:t>
            </a:r>
            <a:r>
              <a:rPr lang="en-US" altLang="en-US" sz="4400" dirty="0">
                <a:solidFill>
                  <a:schemeClr val="bg1"/>
                </a:solidFill>
              </a:rPr>
              <a:t>('NFKD', text).encode('ascii', 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'ignore').decode('utf-8')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print(text)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33115" y="10843012"/>
            <a:ext cx="2273935" cy="1347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713286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16. Spelling Correction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818290" y="4990812"/>
            <a:ext cx="15926030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Purpose: Corrects spelling errors in the text.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Why: Improves the quality of the text for analysis.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b="1" u="sng" dirty="0">
                <a:solidFill>
                  <a:srgbClr val="FF0000"/>
                </a:solidFill>
              </a:rPr>
              <a:t>EX:</a:t>
            </a:r>
            <a:endParaRPr lang="en-US" altLang="en-US" sz="48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from </a:t>
            </a:r>
            <a:r>
              <a:rPr lang="en-US" altLang="en-US" sz="4800" dirty="0" err="1">
                <a:solidFill>
                  <a:schemeClr val="bg1"/>
                </a:solidFill>
              </a:rPr>
              <a:t>textblob</a:t>
            </a:r>
            <a:r>
              <a:rPr lang="en-US" altLang="en-US" sz="4800" dirty="0">
                <a:solidFill>
                  <a:schemeClr val="bg1"/>
                </a:solidFill>
              </a:rPr>
              <a:t> import </a:t>
            </a:r>
            <a:r>
              <a:rPr lang="en-US" altLang="en-US" sz="4800" dirty="0" err="1">
                <a:solidFill>
                  <a:schemeClr val="bg1"/>
                </a:solidFill>
              </a:rPr>
              <a:t>TextBlob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text = "I made a many mistakes in Artificial </a:t>
            </a:r>
            <a:r>
              <a:rPr lang="en-US" altLang="en-US" sz="4800" dirty="0" err="1">
                <a:solidFill>
                  <a:schemeClr val="bg1"/>
                </a:solidFill>
              </a:rPr>
              <a:t>intellengence</a:t>
            </a:r>
            <a:r>
              <a:rPr lang="en-US" altLang="en-US" sz="4800" dirty="0">
                <a:solidFill>
                  <a:schemeClr val="bg1"/>
                </a:solidFill>
              </a:rPr>
              <a:t>"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blob = </a:t>
            </a:r>
            <a:r>
              <a:rPr lang="en-US" altLang="en-US" sz="4800" dirty="0" err="1">
                <a:solidFill>
                  <a:schemeClr val="bg1"/>
                </a:solidFill>
              </a:rPr>
              <a:t>TextBlob</a:t>
            </a:r>
            <a:r>
              <a:rPr lang="en-US" altLang="en-US" sz="4800" dirty="0">
                <a:solidFill>
                  <a:schemeClr val="bg1"/>
                </a:solidFill>
              </a:rPr>
              <a:t>(text)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 err="1">
                <a:solidFill>
                  <a:schemeClr val="bg1"/>
                </a:solidFill>
              </a:rPr>
              <a:t>corrected_text</a:t>
            </a:r>
            <a:r>
              <a:rPr lang="en-US" altLang="en-US" sz="4800" dirty="0">
                <a:solidFill>
                  <a:schemeClr val="bg1"/>
                </a:solidFill>
              </a:rPr>
              <a:t> = </a:t>
            </a:r>
            <a:r>
              <a:rPr lang="en-US" altLang="en-US" sz="4800" dirty="0" err="1">
                <a:solidFill>
                  <a:schemeClr val="bg1"/>
                </a:solidFill>
              </a:rPr>
              <a:t>blob.correct</a:t>
            </a:r>
            <a:r>
              <a:rPr lang="en-US" altLang="en-US" sz="4800" dirty="0">
                <a:solidFill>
                  <a:schemeClr val="bg1"/>
                </a:solidFill>
              </a:rPr>
              <a:t>()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print(</a:t>
            </a:r>
            <a:r>
              <a:rPr lang="en-US" altLang="en-US" sz="4800" dirty="0" err="1">
                <a:solidFill>
                  <a:schemeClr val="bg1"/>
                </a:solidFill>
              </a:rPr>
              <a:t>corrected_text</a:t>
            </a:r>
            <a:r>
              <a:rPr lang="en-US" altLang="en-US" sz="4800" dirty="0">
                <a:solidFill>
                  <a:schemeClr val="bg1"/>
                </a:solidFill>
              </a:rPr>
              <a:t>)</a:t>
            </a:r>
            <a:endParaRPr lang="en-US" alt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0" y="11002714"/>
            <a:ext cx="7280685" cy="1123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" y="3169920"/>
            <a:ext cx="23378160" cy="981456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3170" y="1391718"/>
            <a:ext cx="2095766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 Handling Emojis and Emoticons</a:t>
            </a:r>
            <a:endParaRPr kumimoji="0" lang="en-US" sz="96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13707208" y="6419850"/>
            <a:ext cx="9514742" cy="2666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/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552978" y="4091493"/>
            <a:ext cx="8229600" cy="797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3200" dirty="0">
                <a:solidFill>
                  <a:schemeClr val="bg1"/>
                </a:solidFill>
              </a:rPr>
              <a:t>Purpose: Converts emojis and emoticons into text or removes them.</a:t>
            </a:r>
            <a:endParaRPr lang="en-US" altLang="en-US" sz="32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200" dirty="0">
                <a:solidFill>
                  <a:schemeClr val="bg1"/>
                </a:solidFill>
              </a:rPr>
              <a:t>Why: Emojis can carry sentiment or meaning that needs to be </a:t>
            </a:r>
            <a:endParaRPr lang="en-US" altLang="en-US" sz="32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200" b="1" u="sng" dirty="0">
                <a:solidFill>
                  <a:srgbClr val="FF0000"/>
                </a:solidFill>
              </a:rPr>
              <a:t>EX:</a:t>
            </a:r>
            <a:endParaRPr lang="en-US" altLang="en-US" sz="32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captured.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!pip install emoji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import emoji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text = "I love Python! ?"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# Convert emojis to text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text = </a:t>
            </a:r>
            <a:r>
              <a:rPr lang="en-US" altLang="en-US" sz="3200" dirty="0" err="1">
                <a:solidFill>
                  <a:schemeClr val="bg1"/>
                </a:solidFill>
              </a:rPr>
              <a:t>emoji.demojize</a:t>
            </a:r>
            <a:r>
              <a:rPr lang="en-US" altLang="en-US" sz="3200" dirty="0">
                <a:solidFill>
                  <a:schemeClr val="bg1"/>
                </a:solidFill>
              </a:rPr>
              <a:t>(text)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print(text) # Output: "I love Python! 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:</a:t>
            </a:r>
            <a:r>
              <a:rPr lang="en-US" altLang="en-US" sz="3200" dirty="0" err="1">
                <a:solidFill>
                  <a:schemeClr val="bg1"/>
                </a:solidFill>
              </a:rPr>
              <a:t>smiling_face_with_smiling_eyes</a:t>
            </a:r>
            <a:r>
              <a:rPr lang="en-US" altLang="en-US" sz="3200" dirty="0">
                <a:solidFill>
                  <a:schemeClr val="bg1"/>
                </a:solidFill>
              </a:rPr>
              <a:t>:"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# Remove emojis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text = </a:t>
            </a:r>
            <a:r>
              <a:rPr lang="en-US" altLang="en-US" sz="3200" dirty="0" err="1">
                <a:solidFill>
                  <a:schemeClr val="bg1"/>
                </a:solidFill>
              </a:rPr>
              <a:t>emoji.replace_emoji</a:t>
            </a:r>
            <a:r>
              <a:rPr lang="en-US" altLang="en-US" sz="3200" dirty="0">
                <a:solidFill>
                  <a:schemeClr val="bg1"/>
                </a:solidFill>
              </a:rPr>
              <a:t>(text, replace="")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chemeClr val="bg1"/>
                </a:solidFill>
              </a:rPr>
              <a:t>print(text)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0" y="6671224"/>
            <a:ext cx="8173781" cy="1993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713287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18. Removing HTML Tags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45208" y="4888103"/>
            <a:ext cx="15926030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 Purpose: Removes HTML tags from web scraped text.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 Why: HTML tags are irrelevant for most NLP tasks.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u="sng" dirty="0">
                <a:solidFill>
                  <a:srgbClr val="FF0000"/>
                </a:solidFill>
              </a:rPr>
              <a:t>EX:</a:t>
            </a:r>
            <a:endParaRPr lang="en-US" altLang="en-US" sz="4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from bs4 import </a:t>
            </a:r>
            <a:r>
              <a:rPr lang="en-US" altLang="en-US" sz="4400" dirty="0" err="1">
                <a:solidFill>
                  <a:schemeClr val="bg1"/>
                </a:solidFill>
              </a:rPr>
              <a:t>BeautifulSoup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"&lt;p&gt;This is a &lt;b&gt;sample&lt;/b&gt; text.&lt;/p&gt;"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soup = </a:t>
            </a:r>
            <a:r>
              <a:rPr lang="en-US" altLang="en-US" sz="4400" dirty="0" err="1">
                <a:solidFill>
                  <a:schemeClr val="bg1"/>
                </a:solidFill>
              </a:rPr>
              <a:t>BeautifulSoup</a:t>
            </a:r>
            <a:r>
              <a:rPr lang="en-US" altLang="en-US" sz="4400" dirty="0">
                <a:solidFill>
                  <a:schemeClr val="bg1"/>
                </a:solidFill>
              </a:rPr>
              <a:t>(text, "</a:t>
            </a:r>
            <a:r>
              <a:rPr lang="en-US" altLang="en-US" sz="4400" dirty="0" err="1">
                <a:solidFill>
                  <a:schemeClr val="bg1"/>
                </a:solidFill>
              </a:rPr>
              <a:t>html.parser</a:t>
            </a:r>
            <a:r>
              <a:rPr lang="en-US" altLang="en-US" sz="4400" dirty="0">
                <a:solidFill>
                  <a:schemeClr val="bg1"/>
                </a:solidFill>
              </a:rPr>
              <a:t>")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 err="1">
                <a:solidFill>
                  <a:schemeClr val="bg1"/>
                </a:solidFill>
              </a:rPr>
              <a:t>clean_text</a:t>
            </a:r>
            <a:r>
              <a:rPr lang="en-US" altLang="en-US" sz="4400" dirty="0">
                <a:solidFill>
                  <a:schemeClr val="bg1"/>
                </a:solidFill>
              </a:rPr>
              <a:t> = </a:t>
            </a:r>
            <a:r>
              <a:rPr lang="en-US" altLang="en-US" sz="4400" dirty="0" err="1">
                <a:solidFill>
                  <a:schemeClr val="bg1"/>
                </a:solidFill>
              </a:rPr>
              <a:t>soup.get_text</a:t>
            </a:r>
            <a:r>
              <a:rPr lang="en-US" altLang="en-US" sz="4400" dirty="0">
                <a:solidFill>
                  <a:schemeClr val="bg1"/>
                </a:solidFill>
              </a:rPr>
              <a:t>()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print(</a:t>
            </a:r>
            <a:r>
              <a:rPr lang="en-US" altLang="en-US" sz="4400" dirty="0" err="1">
                <a:solidFill>
                  <a:schemeClr val="bg1"/>
                </a:solidFill>
              </a:rPr>
              <a:t>clean_text</a:t>
            </a:r>
            <a:r>
              <a:rPr lang="en-US" altLang="en-US" sz="4400" dirty="0">
                <a:solidFill>
                  <a:schemeClr val="bg1"/>
                </a:solidFill>
              </a:rPr>
              <a:t>)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5257" y="10206079"/>
            <a:ext cx="5911438" cy="125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713286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19. Handling URLs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45208" y="5002403"/>
            <a:ext cx="15926030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Purpose: Removes or replaces URLs in the text.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Why: URLs are often irrelevant for text analysis.</a:t>
            </a:r>
            <a:endParaRPr lang="en-US" alt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u="sng" dirty="0">
                <a:solidFill>
                  <a:srgbClr val="FF0000"/>
                </a:solidFill>
              </a:rPr>
              <a:t>EX:</a:t>
            </a:r>
            <a:endParaRPr lang="en-US" altLang="en-US" sz="4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import re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"Visit my website at https://example.com."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</a:t>
            </a:r>
            <a:r>
              <a:rPr lang="en-US" altLang="en-US" sz="4400" dirty="0" err="1">
                <a:solidFill>
                  <a:schemeClr val="bg1"/>
                </a:solidFill>
              </a:rPr>
              <a:t>re.sub</a:t>
            </a:r>
            <a:r>
              <a:rPr lang="en-US" altLang="en-US" sz="4400" dirty="0">
                <a:solidFill>
                  <a:schemeClr val="bg1"/>
                </a:solidFill>
              </a:rPr>
              <a:t>(</a:t>
            </a:r>
            <a:r>
              <a:rPr lang="en-US" altLang="en-US" sz="4400" dirty="0" err="1">
                <a:solidFill>
                  <a:schemeClr val="bg1"/>
                </a:solidFill>
              </a:rPr>
              <a:t>r'http</a:t>
            </a:r>
            <a:r>
              <a:rPr lang="en-US" altLang="en-US" sz="4400" dirty="0">
                <a:solidFill>
                  <a:schemeClr val="bg1"/>
                </a:solidFill>
              </a:rPr>
              <a:t>\S+|www\S+|https\S+', '', text, 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flags=</a:t>
            </a:r>
            <a:r>
              <a:rPr lang="en-US" altLang="en-US" sz="4400" dirty="0" err="1">
                <a:solidFill>
                  <a:schemeClr val="bg1"/>
                </a:solidFill>
              </a:rPr>
              <a:t>re.MULTILINE</a:t>
            </a:r>
            <a:r>
              <a:rPr lang="en-US" altLang="en-US" sz="4400" dirty="0">
                <a:solidFill>
                  <a:schemeClr val="bg1"/>
                </a:solidFill>
              </a:rPr>
              <a:t>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print(text)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7657" y="10445281"/>
            <a:ext cx="6810303" cy="1247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713287"/>
            <a:ext cx="1798406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6600" b="1" dirty="0"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Montserrat" pitchFamily="2" charset="0"/>
                <a:sym typeface="+mn-ea"/>
              </a:rPr>
              <a:t>20. Handling Mentions and Hashtags</a:t>
            </a:r>
            <a:endParaRPr lang="en-US" altLang="en-US" sz="6600" b="1" dirty="0">
              <a:solidFill>
                <a:schemeClr val="bg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Montserrat" pitchFamily="2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761140" y="4926203"/>
            <a:ext cx="15926030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400" dirty="0">
                <a:solidFill>
                  <a:schemeClr val="bg1"/>
                </a:solidFill>
              </a:rPr>
              <a:t> </a:t>
            </a:r>
            <a:r>
              <a:rPr lang="en-US" altLang="en-US" sz="4400" b="1" dirty="0">
                <a:solidFill>
                  <a:schemeClr val="bg1"/>
                </a:solidFill>
              </a:rPr>
              <a:t>Purpose: Processes or removes social media mentions (@user) and </a:t>
            </a:r>
            <a:endParaRPr lang="en-US" altLang="en-US" sz="4400" b="1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dirty="0">
                <a:solidFill>
                  <a:schemeClr val="bg1"/>
                </a:solidFill>
              </a:rPr>
              <a:t>  hashtags (#topic).</a:t>
            </a:r>
            <a:endParaRPr lang="en-US" altLang="en-US" sz="4400" b="1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dirty="0">
                <a:solidFill>
                  <a:schemeClr val="bg1"/>
                </a:solidFill>
              </a:rPr>
              <a:t> Why: Useful for social media text analysis.</a:t>
            </a:r>
            <a:endParaRPr lang="en-US" altLang="en-US" sz="4400" b="1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400" b="1" u="sng" dirty="0">
                <a:solidFill>
                  <a:srgbClr val="FF0000"/>
                </a:solidFill>
              </a:rPr>
              <a:t>EX:</a:t>
            </a:r>
            <a:endParaRPr lang="en-US" altLang="en-US" sz="4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"Hey @user, check out #NLP!"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text = </a:t>
            </a:r>
            <a:r>
              <a:rPr lang="en-US" altLang="en-US" sz="4400" dirty="0" err="1">
                <a:solidFill>
                  <a:schemeClr val="bg1"/>
                </a:solidFill>
              </a:rPr>
              <a:t>re.sub</a:t>
            </a:r>
            <a:r>
              <a:rPr lang="en-US" altLang="en-US" sz="4400" dirty="0">
                <a:solidFill>
                  <a:schemeClr val="bg1"/>
                </a:solidFill>
              </a:rPr>
              <a:t>(r'@\w+|#\w+', '', text)</a:t>
            </a:r>
            <a:endParaRPr lang="en-US" alt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print(text)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4890" y="10679536"/>
            <a:ext cx="6507497" cy="1234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bruno-thethe-Evp4iNF3DHQ-unsplash.jpg" descr="bruno-thethe-Evp4iNF3DHQ-unsplash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" b="61659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7" name="bruno-thethe-Evp4iNF3DHQ-unsplash.jpg" descr="bruno-thethe-Evp4iNF3DHQ-unsplash.jpg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>
          <a:xfrm>
            <a:off x="8686800" y="3216903"/>
            <a:ext cx="7010400" cy="701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  <a:effectLst>
            <a:outerShdw blurRad="1270000" dist="25400" dir="5400000" rotWithShape="0">
              <a:srgbClr val="FF023D"/>
            </a:outerShdw>
          </a:effectLst>
        </p:spPr>
      </p:pic>
      <p:sp>
        <p:nvSpPr>
          <p:cNvPr id="820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3" name="Picture 2" descr="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65" y="2125980"/>
            <a:ext cx="18649315" cy="10770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" y="3169920"/>
            <a:ext cx="23378160" cy="981456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8514" y="1391718"/>
            <a:ext cx="1610697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21. Sentence Segmentation</a:t>
            </a:r>
            <a:endParaRPr kumimoji="0" lang="en-US" sz="96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14154150" y="6724650"/>
            <a:ext cx="9070437" cy="19243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/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686659" y="3968383"/>
            <a:ext cx="12107007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Purpose: Splits text into individual sentences.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Why: Important for tasks like machine translation or summarization.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b="1" u="sng" dirty="0">
                <a:solidFill>
                  <a:srgbClr val="FF0000"/>
                </a:solidFill>
              </a:rPr>
              <a:t>EX:</a:t>
            </a:r>
            <a:endParaRPr lang="en-US" altLang="en-US" sz="48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from </a:t>
            </a:r>
            <a:r>
              <a:rPr lang="en-US" altLang="en-US" sz="4800" dirty="0" err="1">
                <a:solidFill>
                  <a:schemeClr val="bg1"/>
                </a:solidFill>
              </a:rPr>
              <a:t>nltk.tokenize</a:t>
            </a:r>
            <a:r>
              <a:rPr lang="en-US" altLang="en-US" sz="4800" dirty="0">
                <a:solidFill>
                  <a:schemeClr val="bg1"/>
                </a:solidFill>
              </a:rPr>
              <a:t> import </a:t>
            </a:r>
            <a:r>
              <a:rPr lang="en-US" altLang="en-US" sz="4800" dirty="0" err="1">
                <a:solidFill>
                  <a:schemeClr val="bg1"/>
                </a:solidFill>
              </a:rPr>
              <a:t>sent_tokenize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text = "This is the first sentence. This is the second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sentence."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sentences = </a:t>
            </a:r>
            <a:r>
              <a:rPr lang="en-US" altLang="en-US" sz="4800" dirty="0" err="1">
                <a:solidFill>
                  <a:schemeClr val="bg1"/>
                </a:solidFill>
              </a:rPr>
              <a:t>sent_tokenize</a:t>
            </a:r>
            <a:r>
              <a:rPr lang="en-US" altLang="en-US" sz="4800" dirty="0">
                <a:solidFill>
                  <a:schemeClr val="bg1"/>
                </a:solidFill>
              </a:rPr>
              <a:t>(text)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print(sentences)</a:t>
            </a:r>
            <a:endParaRPr lang="en-US" altLang="en-US" sz="4800" dirty="0">
              <a:solidFill>
                <a:schemeClr val="bg1"/>
              </a:solidFill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5568" y="7031678"/>
            <a:ext cx="8127599" cy="127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" y="3169920"/>
            <a:ext cx="23378160" cy="981456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1103" y="1391718"/>
            <a:ext cx="1592179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22. Handling Abbreviations</a:t>
            </a:r>
            <a:endParaRPr kumimoji="0" lang="en-US" sz="96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14790420" y="6858000"/>
            <a:ext cx="8434168" cy="179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/>
            <a:endParaRPr lang="en-US" sz="4000" dirty="0">
              <a:solidFill>
                <a:srgbClr val="000088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552978" y="3876050"/>
            <a:ext cx="12734522" cy="84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Purpose: Expands abbreviations (e.g., "ASAP" → "as soon as 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possible").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 Why: Ensures clarity and consistency.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b="1" u="sng" dirty="0">
                <a:solidFill>
                  <a:srgbClr val="FF0000"/>
                </a:solidFill>
              </a:rPr>
              <a:t>EX:</a:t>
            </a:r>
            <a:endParaRPr lang="en-US" altLang="en-US" sz="5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5400" dirty="0"/>
              <a:t>!</a:t>
            </a:r>
            <a:r>
              <a:rPr lang="en-US" altLang="en-US" sz="5400" dirty="0">
                <a:solidFill>
                  <a:schemeClr val="bg1"/>
                </a:solidFill>
              </a:rPr>
              <a:t>pip install contractions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import contractions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text = "I'll be there ASAP."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 err="1">
                <a:solidFill>
                  <a:schemeClr val="bg1"/>
                </a:solidFill>
              </a:rPr>
              <a:t>expanded_text</a:t>
            </a:r>
            <a:r>
              <a:rPr lang="en-US" altLang="en-US" sz="5400" dirty="0">
                <a:solidFill>
                  <a:schemeClr val="bg1"/>
                </a:solidFill>
              </a:rPr>
              <a:t> = </a:t>
            </a:r>
            <a:r>
              <a:rPr lang="en-US" altLang="en-US" sz="5400" dirty="0" err="1">
                <a:solidFill>
                  <a:schemeClr val="bg1"/>
                </a:solidFill>
              </a:rPr>
              <a:t>contractions.fix</a:t>
            </a:r>
            <a:r>
              <a:rPr lang="en-US" altLang="en-US" sz="5400" dirty="0">
                <a:solidFill>
                  <a:schemeClr val="bg1"/>
                </a:solidFill>
              </a:rPr>
              <a:t>(text)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print(</a:t>
            </a:r>
            <a:r>
              <a:rPr lang="en-US" altLang="en-US" sz="5400" dirty="0" err="1">
                <a:solidFill>
                  <a:schemeClr val="bg1"/>
                </a:solidFill>
              </a:rPr>
              <a:t>expanded_text</a:t>
            </a:r>
            <a:r>
              <a:rPr lang="en-US" altLang="en-US" sz="5400" dirty="0">
                <a:solidFill>
                  <a:schemeClr val="bg1"/>
                </a:solidFill>
              </a:rPr>
              <a:t>)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0839" y="7251230"/>
            <a:ext cx="6946901" cy="1004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" y="3166751"/>
            <a:ext cx="23378160" cy="981456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1348" y="1391718"/>
            <a:ext cx="1436130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23. Language Detection</a:t>
            </a:r>
            <a:endParaRPr kumimoji="0" lang="en-US" sz="96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17228208" y="8210550"/>
            <a:ext cx="4288888" cy="1791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/>
            <a:endParaRPr lang="en-US" sz="4000" noProof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014412" y="4466097"/>
            <a:ext cx="14026296" cy="757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Purpose: Identifies the language of the text.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Why: Ensures the correct NLP model is applied.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b="1" u="sng" dirty="0">
                <a:solidFill>
                  <a:srgbClr val="FF0000"/>
                </a:solidFill>
              </a:rPr>
              <a:t>EX:</a:t>
            </a:r>
            <a:endParaRPr lang="en-US" altLang="en-US" sz="5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5400" dirty="0"/>
              <a:t>!</a:t>
            </a:r>
            <a:r>
              <a:rPr lang="en-US" altLang="en-US" sz="5400" dirty="0">
                <a:solidFill>
                  <a:schemeClr val="bg1"/>
                </a:solidFill>
              </a:rPr>
              <a:t>pip install </a:t>
            </a:r>
            <a:r>
              <a:rPr lang="en-US" altLang="en-US" sz="5400" dirty="0" err="1">
                <a:solidFill>
                  <a:schemeClr val="bg1"/>
                </a:solidFill>
              </a:rPr>
              <a:t>langdetect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from </a:t>
            </a:r>
            <a:r>
              <a:rPr lang="en-US" altLang="en-US" sz="5400" dirty="0" err="1">
                <a:solidFill>
                  <a:schemeClr val="bg1"/>
                </a:solidFill>
              </a:rPr>
              <a:t>langdetect</a:t>
            </a:r>
            <a:r>
              <a:rPr lang="en-US" altLang="en-US" sz="5400" dirty="0">
                <a:solidFill>
                  <a:schemeClr val="bg1"/>
                </a:solidFill>
              </a:rPr>
              <a:t> import detect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text = "Ceci </a:t>
            </a:r>
            <a:r>
              <a:rPr lang="en-US" altLang="en-US" sz="5400" dirty="0" err="1">
                <a:solidFill>
                  <a:schemeClr val="bg1"/>
                </a:solidFill>
              </a:rPr>
              <a:t>est</a:t>
            </a:r>
            <a:r>
              <a:rPr lang="en-US" altLang="en-US" sz="5400" dirty="0">
                <a:solidFill>
                  <a:schemeClr val="bg1"/>
                </a:solidFill>
              </a:rPr>
              <a:t> un </a:t>
            </a:r>
            <a:r>
              <a:rPr lang="en-US" altLang="en-US" sz="5400" dirty="0" err="1">
                <a:solidFill>
                  <a:schemeClr val="bg1"/>
                </a:solidFill>
              </a:rPr>
              <a:t>texte</a:t>
            </a:r>
            <a:r>
              <a:rPr lang="en-US" altLang="en-US" sz="5400" dirty="0">
                <a:solidFill>
                  <a:schemeClr val="bg1"/>
                </a:solidFill>
              </a:rPr>
              <a:t> </a:t>
            </a:r>
            <a:r>
              <a:rPr lang="en-US" altLang="en-US" sz="5400" dirty="0" err="1">
                <a:solidFill>
                  <a:schemeClr val="bg1"/>
                </a:solidFill>
              </a:rPr>
              <a:t>en</a:t>
            </a:r>
            <a:r>
              <a:rPr lang="en-US" altLang="en-US" sz="5400" dirty="0">
                <a:solidFill>
                  <a:schemeClr val="bg1"/>
                </a:solidFill>
              </a:rPr>
              <a:t> </a:t>
            </a:r>
            <a:r>
              <a:rPr lang="en-US" altLang="en-US" sz="5400" dirty="0" err="1">
                <a:solidFill>
                  <a:schemeClr val="bg1"/>
                </a:solidFill>
              </a:rPr>
              <a:t>fran</a:t>
            </a:r>
            <a:r>
              <a:rPr lang="en-US" altLang="en-US" sz="5400" dirty="0">
                <a:solidFill>
                  <a:schemeClr val="bg1"/>
                </a:solidFill>
              </a:rPr>
              <a:t>ç</a:t>
            </a:r>
            <a:r>
              <a:rPr lang="en-US" altLang="en-US" sz="5400" dirty="0">
                <a:solidFill>
                  <a:schemeClr val="bg1"/>
                </a:solidFill>
              </a:rPr>
              <a:t>ais."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language = detect(text)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print(language)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7564" y="8461217"/>
            <a:ext cx="2486660" cy="1289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19" y="3166751"/>
            <a:ext cx="23378160" cy="981456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1326" y="1391718"/>
            <a:ext cx="1054134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24. Text Encoding</a:t>
            </a:r>
            <a:endParaRPr kumimoji="0" lang="en-US" sz="96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17228208" y="8210550"/>
            <a:ext cx="4288888" cy="1791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/>
            <a:endParaRPr lang="en-US" sz="4000" noProof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014412" y="4466097"/>
            <a:ext cx="14026296" cy="757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indent="0"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Purpose: Converts text into a specific encoding format (e.g., UTF-8).</a:t>
            </a:r>
            <a:endParaRPr lang="en-US" altLang="en-US" sz="6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Why: Ensures compatibility with NLP tools and models.</a:t>
            </a:r>
            <a:endParaRPr lang="en-US" altLang="en-US" sz="6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6000" b="1" u="sng" dirty="0">
                <a:solidFill>
                  <a:srgbClr val="FF0000"/>
                </a:solidFill>
              </a:rPr>
              <a:t>EX:</a:t>
            </a:r>
            <a:endParaRPr lang="en-US" altLang="en-US" sz="60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text = "Café"</a:t>
            </a:r>
            <a:endParaRPr lang="en-US" altLang="en-US" sz="6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text = </a:t>
            </a:r>
            <a:r>
              <a:rPr lang="en-US" altLang="en-US" sz="6000" dirty="0" err="1">
                <a:solidFill>
                  <a:schemeClr val="bg1"/>
                </a:solidFill>
              </a:rPr>
              <a:t>text.encode</a:t>
            </a:r>
            <a:r>
              <a:rPr lang="en-US" altLang="en-US" sz="6000" dirty="0">
                <a:solidFill>
                  <a:schemeClr val="bg1"/>
                </a:solidFill>
              </a:rPr>
              <a:t>('utf-8').decode('utf-8')</a:t>
            </a:r>
            <a:endParaRPr lang="en-US" altLang="en-US" sz="6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print(text)</a:t>
            </a:r>
            <a:endParaRPr lang="en-US" altLang="en-US" sz="6000" dirty="0">
              <a:solidFill>
                <a:schemeClr val="bg1"/>
              </a:solidFill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00149" y="8461347"/>
            <a:ext cx="2709594" cy="128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06040"/>
            <a:ext cx="19994880" cy="9418320"/>
          </a:xfrm>
          <a:prstGeom prst="rect">
            <a:avLst/>
          </a:prstGeom>
          <a:gradFill>
            <a:gsLst>
              <a:gs pos="0">
                <a:srgbClr val="24017B"/>
              </a:gs>
              <a:gs pos="100000">
                <a:srgbClr val="FF023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8500" y="3262669"/>
            <a:ext cx="154368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7200" b="1" u="sng" dirty="0">
                <a:solidFill>
                  <a:schemeClr val="bg1"/>
                </a:solidFill>
                <a:sym typeface="+mn-ea"/>
              </a:rPr>
              <a:t>25. Handling Whitespace Tokens</a:t>
            </a:r>
            <a:endParaRPr lang="en-US" sz="7200" b="1" dirty="0">
              <a:solidFill>
                <a:schemeClr val="bg1"/>
              </a:solidFill>
              <a:latin typeface="Montserrat" pitchFamily="2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172" y="4886899"/>
            <a:ext cx="15436850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Purpose: Removes or processes tokens that are just spaces or empty 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strings.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dirty="0">
                <a:solidFill>
                  <a:schemeClr val="bg1"/>
                </a:solidFill>
              </a:rPr>
              <a:t>Why: Ensures clean and meaningful tokens.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5400" b="1" u="sng" dirty="0">
                <a:solidFill>
                  <a:srgbClr val="FF0000"/>
                </a:solidFill>
              </a:rPr>
              <a:t>EX:</a:t>
            </a:r>
            <a:endParaRPr lang="en-US" altLang="en-US" sz="5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tokens = ["This", " ", "is", " ", "a", " ", "sample", " "]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tokens = [token for token in tokens if </a:t>
            </a:r>
            <a:r>
              <a:rPr lang="en-US" altLang="en-US" sz="5400" dirty="0" err="1">
                <a:solidFill>
                  <a:schemeClr val="bg1"/>
                </a:solidFill>
              </a:rPr>
              <a:t>token.strip</a:t>
            </a:r>
            <a:r>
              <a:rPr lang="en-US" altLang="en-US" sz="5400" dirty="0">
                <a:solidFill>
                  <a:schemeClr val="bg1"/>
                </a:solidFill>
              </a:rPr>
              <a:t>()]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print(tokens)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 4"/>
          <p:cNvSpPr/>
          <p:nvPr/>
        </p:nvSpPr>
        <p:spPr>
          <a:xfrm>
            <a:off x="16135349" y="5548670"/>
            <a:ext cx="8248651" cy="42904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998" y="6858000"/>
            <a:ext cx="7806418" cy="1681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1339" y="2107416"/>
            <a:ext cx="17984064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8800" b="1" u="sng" dirty="0">
                <a:solidFill>
                  <a:schemeClr val="bg1"/>
                </a:solidFill>
                <a:sym typeface="+mn-ea"/>
              </a:rPr>
              <a:t>26. Handling Dates and Times</a:t>
            </a:r>
            <a:endParaRPr kumimoji="0" lang="en-US" sz="88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8" name="Content Placeholder 2"/>
          <p:cNvSpPr txBox="1"/>
          <p:nvPr/>
        </p:nvSpPr>
        <p:spPr>
          <a:xfrm>
            <a:off x="4076700" y="4270423"/>
            <a:ext cx="14535150" cy="65672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q"/>
            </a:pPr>
            <a:r>
              <a:rPr lang="en-US" altLang="en-US" kern="0" dirty="0">
                <a:solidFill>
                  <a:schemeClr val="bg1"/>
                </a:solidFill>
              </a:rPr>
              <a:t>Purpose: Standardizes or extracts date and time formats.</a:t>
            </a:r>
            <a:endParaRPr lang="en-US" altLang="en-US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kern="0" dirty="0">
                <a:solidFill>
                  <a:schemeClr val="bg1"/>
                </a:solidFill>
              </a:rPr>
              <a:t>Why: Useful for time-sensitive analysis.</a:t>
            </a:r>
            <a:endParaRPr lang="en-US" altLang="en-US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b="1" u="sng" kern="0" dirty="0">
                <a:solidFill>
                  <a:srgbClr val="FF0000"/>
                </a:solidFill>
              </a:rPr>
              <a:t>EX:</a:t>
            </a:r>
            <a:endParaRPr lang="en-US" altLang="en-US" b="1" u="sng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kern="0" dirty="0">
                <a:solidFill>
                  <a:schemeClr val="bg1"/>
                </a:solidFill>
              </a:rPr>
              <a:t>import </a:t>
            </a:r>
            <a:r>
              <a:rPr lang="en-US" altLang="en-US" kern="0" dirty="0" err="1">
                <a:solidFill>
                  <a:schemeClr val="bg1"/>
                </a:solidFill>
              </a:rPr>
              <a:t>dateutil.parser</a:t>
            </a:r>
            <a:r>
              <a:rPr lang="en-US" altLang="en-US" kern="0" dirty="0">
                <a:solidFill>
                  <a:schemeClr val="bg1"/>
                </a:solidFill>
              </a:rPr>
              <a:t> as </a:t>
            </a:r>
            <a:r>
              <a:rPr lang="en-US" altLang="en-US" kern="0" dirty="0" err="1">
                <a:solidFill>
                  <a:schemeClr val="bg1"/>
                </a:solidFill>
              </a:rPr>
              <a:t>dparser</a:t>
            </a:r>
            <a:endParaRPr lang="en-US" altLang="en-US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kern="0" dirty="0">
                <a:solidFill>
                  <a:schemeClr val="bg1"/>
                </a:solidFill>
              </a:rPr>
              <a:t>text = "The event is on 2023-10-15."</a:t>
            </a:r>
            <a:endParaRPr lang="en-US" altLang="en-US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kern="0" dirty="0">
                <a:solidFill>
                  <a:schemeClr val="bg1"/>
                </a:solidFill>
              </a:rPr>
              <a:t>date = </a:t>
            </a:r>
            <a:r>
              <a:rPr lang="en-US" altLang="en-US" kern="0" dirty="0" err="1">
                <a:solidFill>
                  <a:schemeClr val="bg1"/>
                </a:solidFill>
              </a:rPr>
              <a:t>dparser.parse</a:t>
            </a:r>
            <a:r>
              <a:rPr lang="en-US" altLang="en-US" kern="0" dirty="0">
                <a:solidFill>
                  <a:schemeClr val="bg1"/>
                </a:solidFill>
              </a:rPr>
              <a:t>(text, fuzzy=True)</a:t>
            </a:r>
            <a:endParaRPr lang="en-US" altLang="en-US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kern="0" dirty="0">
                <a:solidFill>
                  <a:schemeClr val="bg1"/>
                </a:solidFill>
              </a:rPr>
              <a:t>print(date)</a:t>
            </a:r>
            <a:endParaRPr lang="en-US" altLang="en-US" kern="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6174" y="11353807"/>
            <a:ext cx="5347970" cy="1295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9389" y="2170726"/>
            <a:ext cx="1798406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27. Text Augmentation</a:t>
            </a:r>
            <a:endParaRPr kumimoji="0" lang="en-US" sz="80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3506" y="1855694"/>
            <a:ext cx="17669435" cy="11161059"/>
          </a:xfrm>
          <a:prstGeom prst="rect">
            <a:avLst/>
          </a:prstGeom>
          <a:noFill/>
          <a:ln w="152400" cap="flat">
            <a:gradFill>
              <a:gsLst>
                <a:gs pos="0">
                  <a:srgbClr val="FF005C"/>
                </a:gs>
                <a:gs pos="74000">
                  <a:srgbClr val="4A029D"/>
                </a:gs>
                <a:gs pos="83000">
                  <a:srgbClr val="4A029D"/>
                </a:gs>
                <a:gs pos="100000">
                  <a:srgbClr val="000000">
                    <a:alpha val="84000"/>
                  </a:srgb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3905250" y="4355434"/>
            <a:ext cx="14268450" cy="654735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q"/>
            </a:pPr>
            <a:r>
              <a:rPr lang="en-US" altLang="en-US" sz="3600" kern="0" dirty="0">
                <a:solidFill>
                  <a:schemeClr val="bg1"/>
                </a:solidFill>
              </a:rPr>
              <a:t> Purpose: Generates additional training data by modifying existing text 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 sz="3600" kern="0" dirty="0">
                <a:solidFill>
                  <a:schemeClr val="bg1"/>
                </a:solidFill>
              </a:rPr>
              <a:t>  (e.g., synonym replacement).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600" kern="0" dirty="0">
                <a:solidFill>
                  <a:schemeClr val="bg1"/>
                </a:solidFill>
              </a:rPr>
              <a:t> Why: Improves model robustness and performance.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600" b="1" u="sng" kern="0" dirty="0">
                <a:solidFill>
                  <a:srgbClr val="FF0000"/>
                </a:solidFill>
              </a:rPr>
              <a:t>EX:</a:t>
            </a:r>
            <a:endParaRPr lang="en-US" altLang="en-US" sz="3600" b="1" u="sng" kern="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3600" kern="0" dirty="0">
                <a:solidFill>
                  <a:schemeClr val="bg1"/>
                </a:solidFill>
              </a:rPr>
              <a:t>#!pip install </a:t>
            </a:r>
            <a:r>
              <a:rPr lang="en-US" altLang="en-US" sz="3600" kern="0" dirty="0" err="1">
                <a:solidFill>
                  <a:schemeClr val="bg1"/>
                </a:solidFill>
              </a:rPr>
              <a:t>nlpaug</a:t>
            </a:r>
            <a:r>
              <a:rPr lang="en-US" altLang="en-US" sz="3600" kern="0" dirty="0">
                <a:solidFill>
                  <a:schemeClr val="bg1"/>
                </a:solidFill>
              </a:rPr>
              <a:t> # Install the </a:t>
            </a:r>
            <a:r>
              <a:rPr lang="en-US" altLang="en-US" sz="3600" kern="0" dirty="0" err="1">
                <a:solidFill>
                  <a:schemeClr val="bg1"/>
                </a:solidFill>
              </a:rPr>
              <a:t>nlpaug</a:t>
            </a:r>
            <a:r>
              <a:rPr lang="en-US" altLang="en-US" sz="3600" kern="0" dirty="0">
                <a:solidFill>
                  <a:schemeClr val="bg1"/>
                </a:solidFill>
              </a:rPr>
              <a:t> library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3600" kern="0" dirty="0">
                <a:solidFill>
                  <a:schemeClr val="bg1"/>
                </a:solidFill>
              </a:rPr>
              <a:t>from </a:t>
            </a:r>
            <a:r>
              <a:rPr lang="en-US" altLang="en-US" sz="3600" kern="0" dirty="0" err="1">
                <a:solidFill>
                  <a:schemeClr val="bg1"/>
                </a:solidFill>
              </a:rPr>
              <a:t>nlpaug.augmenter.word</a:t>
            </a:r>
            <a:r>
              <a:rPr lang="en-US" altLang="en-US" sz="3600" kern="0" dirty="0">
                <a:solidFill>
                  <a:schemeClr val="bg1"/>
                </a:solidFill>
              </a:rPr>
              <a:t> import </a:t>
            </a:r>
            <a:r>
              <a:rPr lang="en-US" altLang="en-US" sz="3600" kern="0" dirty="0" err="1">
                <a:solidFill>
                  <a:schemeClr val="bg1"/>
                </a:solidFill>
              </a:rPr>
              <a:t>SynonymAug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3600" kern="0" dirty="0" err="1">
                <a:solidFill>
                  <a:schemeClr val="bg1"/>
                </a:solidFill>
              </a:rPr>
              <a:t>aug</a:t>
            </a:r>
            <a:r>
              <a:rPr lang="en-US" altLang="en-US" sz="3600" kern="0" dirty="0">
                <a:solidFill>
                  <a:schemeClr val="bg1"/>
                </a:solidFill>
              </a:rPr>
              <a:t> = </a:t>
            </a:r>
            <a:r>
              <a:rPr lang="en-US" altLang="en-US" sz="3600" kern="0" dirty="0" err="1">
                <a:solidFill>
                  <a:schemeClr val="bg1"/>
                </a:solidFill>
              </a:rPr>
              <a:t>SynonymAug</a:t>
            </a:r>
            <a:r>
              <a:rPr lang="en-US" altLang="en-US" sz="3600" kern="0" dirty="0">
                <a:solidFill>
                  <a:schemeClr val="bg1"/>
                </a:solidFill>
              </a:rPr>
              <a:t>(</a:t>
            </a:r>
            <a:r>
              <a:rPr lang="en-US" altLang="en-US" sz="3600" kern="0" dirty="0" err="1">
                <a:solidFill>
                  <a:schemeClr val="bg1"/>
                </a:solidFill>
              </a:rPr>
              <a:t>aug_src</a:t>
            </a:r>
            <a:r>
              <a:rPr lang="en-US" altLang="en-US" sz="3600" kern="0" dirty="0">
                <a:solidFill>
                  <a:schemeClr val="bg1"/>
                </a:solidFill>
              </a:rPr>
              <a:t>='wordnet')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3600" kern="0" dirty="0">
                <a:solidFill>
                  <a:schemeClr val="bg1"/>
                </a:solidFill>
              </a:rPr>
              <a:t>text = "This is a sample text."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3600" kern="0" dirty="0" err="1">
                <a:solidFill>
                  <a:schemeClr val="bg1"/>
                </a:solidFill>
              </a:rPr>
              <a:t>augmented_text</a:t>
            </a:r>
            <a:r>
              <a:rPr lang="en-US" altLang="en-US" sz="3600" kern="0" dirty="0">
                <a:solidFill>
                  <a:schemeClr val="bg1"/>
                </a:solidFill>
              </a:rPr>
              <a:t> = </a:t>
            </a:r>
            <a:r>
              <a:rPr lang="en-US" altLang="en-US" sz="3600" kern="0" dirty="0" err="1">
                <a:solidFill>
                  <a:schemeClr val="bg1"/>
                </a:solidFill>
              </a:rPr>
              <a:t>aug.augment</a:t>
            </a:r>
            <a:r>
              <a:rPr lang="en-US" altLang="en-US" sz="3600" kern="0" dirty="0">
                <a:solidFill>
                  <a:schemeClr val="bg1"/>
                </a:solidFill>
              </a:rPr>
              <a:t>(text)</a:t>
            </a:r>
            <a:endParaRPr lang="en-US" altLang="en-US" sz="3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3600" kern="0" dirty="0">
                <a:solidFill>
                  <a:schemeClr val="bg1"/>
                </a:solidFill>
              </a:rPr>
              <a:t>print(</a:t>
            </a:r>
            <a:r>
              <a:rPr lang="en-US" altLang="en-US" sz="3600" kern="0" dirty="0" err="1">
                <a:solidFill>
                  <a:schemeClr val="bg1"/>
                </a:solidFill>
              </a:rPr>
              <a:t>augmented_text</a:t>
            </a:r>
            <a:r>
              <a:rPr lang="en-US" altLang="en-US" sz="3600" kern="0" dirty="0">
                <a:solidFill>
                  <a:schemeClr val="bg1"/>
                </a:solidFill>
              </a:rPr>
              <a:t>)</a:t>
            </a:r>
            <a:endParaRPr lang="en-US" altLang="en-US" sz="3600" kern="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9161" y="11086945"/>
            <a:ext cx="6375713" cy="133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 4"/>
          <p:cNvSpPr/>
          <p:nvPr/>
        </p:nvSpPr>
        <p:spPr>
          <a:xfrm>
            <a:off x="0" y="1875692"/>
            <a:ext cx="24384000" cy="2344616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8586" y="2258040"/>
            <a:ext cx="1364957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b="1" u="sng" dirty="0">
                <a:solidFill>
                  <a:schemeClr val="bg1"/>
                </a:solidFill>
                <a:sym typeface="+mn-ea"/>
              </a:rPr>
              <a:t>28. Handling Negations</a:t>
            </a:r>
            <a:endParaRPr kumimoji="0" lang="en-US" sz="96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871744" y="5025902"/>
            <a:ext cx="19526250" cy="7356475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q"/>
            </a:pPr>
            <a:r>
              <a:rPr lang="en-US" altLang="en-US" sz="4000" kern="0" dirty="0">
                <a:solidFill>
                  <a:schemeClr val="bg1"/>
                </a:solidFill>
              </a:rPr>
              <a:t>Purpose: Identifies and processes negations (e.g., "not good").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kern="0" dirty="0">
                <a:solidFill>
                  <a:schemeClr val="bg1"/>
                </a:solidFill>
              </a:rPr>
              <a:t>Why: Important for sentiment analysis and understanding context.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b="1" u="sng" kern="0" dirty="0">
                <a:solidFill>
                  <a:srgbClr val="FF0000"/>
                </a:solidFill>
              </a:rPr>
              <a:t>EX:</a:t>
            </a:r>
            <a:endParaRPr lang="en-US" altLang="en-US" sz="4000" b="1" u="sng" kern="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from </a:t>
            </a:r>
            <a:r>
              <a:rPr lang="en-US" altLang="en-US" sz="4000" kern="0" dirty="0" err="1">
                <a:solidFill>
                  <a:schemeClr val="bg1"/>
                </a:solidFill>
              </a:rPr>
              <a:t>nltk</a:t>
            </a:r>
            <a:r>
              <a:rPr lang="en-US" altLang="en-US" sz="4000" kern="0" dirty="0">
                <a:solidFill>
                  <a:schemeClr val="bg1"/>
                </a:solidFill>
              </a:rPr>
              <a:t> import </a:t>
            </a:r>
            <a:r>
              <a:rPr lang="en-US" altLang="en-US" sz="4000" kern="0" dirty="0" err="1">
                <a:solidFill>
                  <a:schemeClr val="bg1"/>
                </a:solidFill>
              </a:rPr>
              <a:t>word_tokenize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text = "This is not good."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tokens = </a:t>
            </a:r>
            <a:r>
              <a:rPr lang="en-US" altLang="en-US" sz="4000" kern="0" dirty="0" err="1">
                <a:solidFill>
                  <a:schemeClr val="bg1"/>
                </a:solidFill>
              </a:rPr>
              <a:t>word_tokenize</a:t>
            </a:r>
            <a:r>
              <a:rPr lang="en-US" altLang="en-US" sz="4000" kern="0" dirty="0">
                <a:solidFill>
                  <a:schemeClr val="bg1"/>
                </a:solidFill>
              </a:rPr>
              <a:t>(text)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for </a:t>
            </a:r>
            <a:r>
              <a:rPr lang="en-US" altLang="en-US" sz="4000" kern="0" dirty="0" err="1">
                <a:solidFill>
                  <a:schemeClr val="bg1"/>
                </a:solidFill>
              </a:rPr>
              <a:t>i</a:t>
            </a:r>
            <a:r>
              <a:rPr lang="en-US" altLang="en-US" sz="4000" kern="0" dirty="0">
                <a:solidFill>
                  <a:schemeClr val="bg1"/>
                </a:solidFill>
              </a:rPr>
              <a:t>, token in enumerate(tokens):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if token == "not" and </a:t>
            </a:r>
            <a:r>
              <a:rPr lang="en-US" altLang="en-US" sz="4000" kern="0" dirty="0" err="1">
                <a:solidFill>
                  <a:schemeClr val="bg1"/>
                </a:solidFill>
              </a:rPr>
              <a:t>i</a:t>
            </a:r>
            <a:r>
              <a:rPr lang="en-US" altLang="en-US" sz="4000" kern="0" dirty="0">
                <a:solidFill>
                  <a:schemeClr val="bg1"/>
                </a:solidFill>
              </a:rPr>
              <a:t> + 1 &lt; </a:t>
            </a:r>
            <a:r>
              <a:rPr lang="en-US" altLang="en-US" sz="4000" kern="0" dirty="0" err="1">
                <a:solidFill>
                  <a:schemeClr val="bg1"/>
                </a:solidFill>
              </a:rPr>
              <a:t>len</a:t>
            </a:r>
            <a:r>
              <a:rPr lang="en-US" altLang="en-US" sz="4000" kern="0" dirty="0">
                <a:solidFill>
                  <a:schemeClr val="bg1"/>
                </a:solidFill>
              </a:rPr>
              <a:t>(tokens):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tokens[</a:t>
            </a:r>
            <a:r>
              <a:rPr lang="en-US" altLang="en-US" sz="4000" kern="0" dirty="0" err="1">
                <a:solidFill>
                  <a:schemeClr val="bg1"/>
                </a:solidFill>
              </a:rPr>
              <a:t>i</a:t>
            </a:r>
            <a:r>
              <a:rPr lang="en-US" altLang="en-US" sz="4000" kern="0" dirty="0">
                <a:solidFill>
                  <a:schemeClr val="bg1"/>
                </a:solidFill>
              </a:rPr>
              <a:t> + 1] = "not_" + tokens[</a:t>
            </a:r>
            <a:r>
              <a:rPr lang="en-US" altLang="en-US" sz="4000" kern="0" dirty="0" err="1">
                <a:solidFill>
                  <a:schemeClr val="bg1"/>
                </a:solidFill>
              </a:rPr>
              <a:t>i</a:t>
            </a:r>
            <a:r>
              <a:rPr lang="en-US" altLang="en-US" sz="4000" kern="0" dirty="0">
                <a:solidFill>
                  <a:schemeClr val="bg1"/>
                </a:solidFill>
              </a:rPr>
              <a:t> + 1]</a:t>
            </a:r>
            <a:endParaRPr lang="en-US" altLang="en-US" sz="40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print(tokens)</a:t>
            </a:r>
            <a:endParaRPr lang="en-US" altLang="en-US" sz="4000" kern="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6605" y="9601200"/>
            <a:ext cx="8549915" cy="12807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 4"/>
          <p:cNvSpPr/>
          <p:nvPr/>
        </p:nvSpPr>
        <p:spPr>
          <a:xfrm>
            <a:off x="0" y="1875692"/>
            <a:ext cx="24384000" cy="2344616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99" y="2238321"/>
            <a:ext cx="2233624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8000" b="1" u="sng" dirty="0">
                <a:solidFill>
                  <a:schemeClr val="bg1"/>
                </a:solidFill>
                <a:sym typeface="+mn-ea"/>
              </a:rPr>
              <a:t>Most Important Pre-processing Steps for NLP</a:t>
            </a:r>
            <a:endParaRPr kumimoji="0" lang="en-US" sz="8000" b="1" i="0" u="none" strike="noStrike" cap="none" spc="60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869466" y="5039581"/>
            <a:ext cx="19530806" cy="6800727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1600" b="1" u="sng" dirty="0"/>
              <a:t>1. </a:t>
            </a:r>
            <a:r>
              <a:rPr lang="en-US" altLang="en-US" sz="4000" b="1" u="sng" dirty="0">
                <a:solidFill>
                  <a:schemeClr val="bg1"/>
                </a:solidFill>
              </a:rPr>
              <a:t>Tokenization</a:t>
            </a:r>
            <a:endParaRPr lang="en-US" altLang="en-US" sz="40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 Why: Tokenization is the foundation of NLP. It breaks text into 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meaningful units (words, sentences, etc.), which are necessary for 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any further processing.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 When: Always required, regardless of the task.</a:t>
            </a:r>
            <a:endParaRPr lang="en-US" altLang="en-US" sz="4000" dirty="0">
              <a:solidFill>
                <a:schemeClr val="bg1"/>
              </a:solidFill>
            </a:endParaRPr>
          </a:p>
          <a:p>
            <a:r>
              <a:rPr lang="en-US" altLang="en-US" sz="4000" b="1" u="sng" dirty="0">
                <a:solidFill>
                  <a:schemeClr val="bg1"/>
                </a:solidFill>
              </a:rPr>
              <a:t>2. Lowercasing</a:t>
            </a:r>
            <a:endParaRPr lang="en-US" altLang="en-US" sz="40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 Why: Ensures consistency by treating words like "Apple" and "apple" 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 as the same. Reduces vocabulary size and computational complexity.</a:t>
            </a:r>
            <a:endParaRPr lang="en-US" altLang="en-US" sz="40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000" dirty="0">
                <a:solidFill>
                  <a:schemeClr val="bg1"/>
                </a:solidFill>
              </a:rPr>
              <a:t> When: Important for tasks like text classification, sentiment 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 analysis, and information retrieval.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850" y="2266950"/>
            <a:ext cx="23176230" cy="1071753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1790816" y="3662997"/>
            <a:ext cx="16815435" cy="56013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17600" b="1" u="sng" kern="0" dirty="0">
                <a:solidFill>
                  <a:schemeClr val="bg1"/>
                </a:solidFill>
              </a:rPr>
              <a:t>3. Removing </a:t>
            </a:r>
            <a:r>
              <a:rPr lang="en-US" altLang="en-US" sz="17600" b="1" u="sng" kern="0" dirty="0" err="1">
                <a:solidFill>
                  <a:schemeClr val="bg1"/>
                </a:solidFill>
              </a:rPr>
              <a:t>Stopwords</a:t>
            </a:r>
            <a:endParaRPr lang="en-US" altLang="en-US" sz="17600" b="1" u="sng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7600" kern="0" dirty="0">
                <a:solidFill>
                  <a:schemeClr val="bg1"/>
                </a:solidFill>
              </a:rPr>
              <a:t> Why: </a:t>
            </a:r>
            <a:r>
              <a:rPr lang="en-US" altLang="en-US" sz="17600" kern="0" dirty="0" err="1">
                <a:solidFill>
                  <a:schemeClr val="bg1"/>
                </a:solidFill>
              </a:rPr>
              <a:t>Stopwords</a:t>
            </a:r>
            <a:r>
              <a:rPr lang="en-US" altLang="en-US" sz="17600" kern="0" dirty="0">
                <a:solidFill>
                  <a:schemeClr val="bg1"/>
                </a:solidFill>
              </a:rPr>
              <a:t> (e.g., "the," "is," "and") add noise and don’t 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7600" kern="0" dirty="0">
                <a:solidFill>
                  <a:schemeClr val="bg1"/>
                </a:solidFill>
              </a:rPr>
              <a:t>   contribute much to the meaning in many tasks.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7600" kern="0" dirty="0">
                <a:solidFill>
                  <a:schemeClr val="bg1"/>
                </a:solidFill>
              </a:rPr>
              <a:t>When: Useful for tasks like text classification, topic modeling, and 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7600" kern="0" dirty="0">
                <a:solidFill>
                  <a:schemeClr val="bg1"/>
                </a:solidFill>
              </a:rPr>
              <a:t>  search engines.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r>
              <a:rPr lang="en-US" altLang="en-US" sz="17600" b="1" u="sng" kern="0" dirty="0">
                <a:solidFill>
                  <a:schemeClr val="bg1"/>
                </a:solidFill>
              </a:rPr>
              <a:t>4. Handling Missing Data</a:t>
            </a:r>
            <a:endParaRPr lang="en-US" altLang="en-US" sz="17600" b="1" u="sng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7600" kern="0" dirty="0">
                <a:solidFill>
                  <a:schemeClr val="bg1"/>
                </a:solidFill>
              </a:rPr>
              <a:t>Why: Incomplete or missing data can lead to poor model 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7600" kern="0" dirty="0">
                <a:solidFill>
                  <a:schemeClr val="bg1"/>
                </a:solidFill>
              </a:rPr>
              <a:t> performance.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7600" kern="0" dirty="0">
                <a:solidFill>
                  <a:schemeClr val="bg1"/>
                </a:solidFill>
              </a:rPr>
              <a:t> When: Critical for all tasks, especially when working with real-world 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7600" kern="0" dirty="0">
                <a:solidFill>
                  <a:schemeClr val="bg1"/>
                </a:solidFill>
              </a:rPr>
              <a:t> datasets.</a:t>
            </a:r>
            <a:endParaRPr lang="en-US" altLang="en-US" sz="17600" kern="0" dirty="0">
              <a:solidFill>
                <a:schemeClr val="bg1"/>
              </a:solidFill>
            </a:endParaRPr>
          </a:p>
          <a:p>
            <a:endParaRPr lang="en-US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bruno-thethe-Evp4iNF3DHQ-unsplash.jpg" descr="bruno-thethe-Evp4iNF3DHQ-unsplash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" b="61659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7" name="bruno-thethe-Evp4iNF3DHQ-unsplash.jpg" descr="bruno-thethe-Evp4iNF3DHQ-unsplash.jpg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>
          <a:xfrm>
            <a:off x="8686800" y="3216903"/>
            <a:ext cx="7010400" cy="701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  <a:effectLst>
            <a:outerShdw blurRad="1270000" dist="25400" dir="5400000" rotWithShape="0">
              <a:srgbClr val="FF023D"/>
            </a:outerShdw>
          </a:effectLst>
        </p:spPr>
      </p:pic>
      <p:sp>
        <p:nvSpPr>
          <p:cNvPr id="68" name="We’re a…"/>
          <p:cNvSpPr txBox="1"/>
          <p:nvPr/>
        </p:nvSpPr>
        <p:spPr>
          <a:xfrm>
            <a:off x="8248661" y="3100409"/>
            <a:ext cx="6516207" cy="1641475"/>
          </a:xfrm>
          <a:prstGeom prst="rect">
            <a:avLst/>
          </a:prstGeom>
          <a:ln w="12700">
            <a:miter lim="400000"/>
          </a:ln>
          <a:effectLst>
            <a:outerShdw blurRad="279400" dist="25400" dir="5400000" rotWithShape="0">
              <a:srgbClr val="FFFFFF"/>
            </a:outerShdw>
          </a:effectLst>
        </p:spPr>
        <p:txBody>
          <a:bodyPr wrap="none" lIns="50800" tIns="50800" rIns="50800" bIns="50800" anchor="ctr">
            <a:spAutoFit/>
          </a:bodyPr>
          <a:lstStyle/>
          <a:p>
            <a:pPr defTabSz="2438400" eaLnBrk="1" fontAlgn="auto">
              <a:spcBef>
                <a:spcPts val="0"/>
              </a:spcBef>
              <a:spcAft>
                <a:spcPts val="0"/>
              </a:spcAft>
              <a:defRPr sz="1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en-US" dirty="0">
                <a:sym typeface="+mn-ea"/>
              </a:rPr>
              <a:t>Why NLP?</a:t>
            </a:r>
            <a:endParaRPr lang="en-US" sz="10000" b="1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20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351327" y="5750682"/>
            <a:ext cx="20484858" cy="5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>
              <a:buFont typeface="Wingdings" panose="05000000000000000000" charset="0"/>
              <a:buChar char="Ø"/>
            </a:pPr>
            <a:r>
              <a:rPr lang="en-US" altLang="en-US" sz="5400" dirty="0">
                <a:solidFill>
                  <a:schemeClr val="bg1"/>
                </a:solidFill>
              </a:rPr>
              <a:t>To interact with computing devices using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  human (natural) languages. For example,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  Building intelligent robots (AI).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  Enabling voice-controlled operation.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685800" indent="-685800">
              <a:buFont typeface="Wingdings" panose="05000000000000000000" charset="0"/>
              <a:buChar char="Ø"/>
            </a:pPr>
            <a:r>
              <a:rPr lang="en-US" altLang="en-US" sz="5400" dirty="0">
                <a:solidFill>
                  <a:schemeClr val="bg1"/>
                </a:solidFill>
              </a:rPr>
              <a:t>To access (large amount of) information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  and knowledge stored in the form of</a:t>
            </a:r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  human languages quickly.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850" y="2266950"/>
            <a:ext cx="23176230" cy="1071753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1790816" y="3662997"/>
            <a:ext cx="18078334" cy="8757603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14800" b="1" u="sng" dirty="0">
                <a:solidFill>
                  <a:schemeClr val="bg1"/>
                </a:solidFill>
              </a:rPr>
              <a:t>5. Vectorization</a:t>
            </a:r>
            <a:endParaRPr lang="en-US" altLang="en-US" sz="148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4800" dirty="0">
                <a:solidFill>
                  <a:schemeClr val="bg1"/>
                </a:solidFill>
              </a:rPr>
              <a:t> Why: Converts text into numerical representations (e.g., Bag of </a:t>
            </a:r>
            <a:endParaRPr lang="en-US" altLang="en-US" sz="1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800" dirty="0">
                <a:solidFill>
                  <a:schemeClr val="bg1"/>
                </a:solidFill>
              </a:rPr>
              <a:t>Words, TF-IDF, Word Embeddings) that machine learning models  can process.</a:t>
            </a:r>
            <a:endParaRPr lang="en-US" altLang="en-US" sz="1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4800" dirty="0">
                <a:solidFill>
                  <a:schemeClr val="bg1"/>
                </a:solidFill>
              </a:rPr>
              <a:t>When: Essential for all tasks involving machine learning or deep learning models.</a:t>
            </a:r>
            <a:endParaRPr lang="en-US" altLang="en-US" sz="14800" dirty="0">
              <a:solidFill>
                <a:schemeClr val="bg1"/>
              </a:solidFill>
            </a:endParaRPr>
          </a:p>
          <a:p>
            <a:r>
              <a:rPr lang="en-US" altLang="en-US" sz="14800" b="1" u="sng" dirty="0">
                <a:solidFill>
                  <a:schemeClr val="bg1"/>
                </a:solidFill>
              </a:rPr>
              <a:t>6. Removing Punctuation and Special Characters</a:t>
            </a:r>
            <a:endParaRPr lang="en-US" altLang="en-US" sz="148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4800" dirty="0">
                <a:solidFill>
                  <a:schemeClr val="bg1"/>
                </a:solidFill>
              </a:rPr>
              <a:t>Why: Punctuation and special characters often don’t contribute to </a:t>
            </a:r>
            <a:endParaRPr lang="en-US" altLang="en-US" sz="1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4800" dirty="0">
                <a:solidFill>
                  <a:schemeClr val="bg1"/>
                </a:solidFill>
              </a:rPr>
              <a:t>  the meaning and can add noise.</a:t>
            </a:r>
            <a:endParaRPr lang="en-US" altLang="en-US" sz="1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14800" dirty="0">
                <a:solidFill>
                  <a:schemeClr val="bg1"/>
                </a:solidFill>
              </a:rPr>
              <a:t>  When: Important for tasks like sentiment analysis, text classification, and machine translation.</a:t>
            </a:r>
            <a:endParaRPr lang="en-US" altLang="en-US" sz="14800" dirty="0">
              <a:solidFill>
                <a:schemeClr val="bg1"/>
              </a:solidFill>
            </a:endParaRPr>
          </a:p>
          <a:p>
            <a:endParaRPr lang="en-US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850" y="2266950"/>
            <a:ext cx="23176230" cy="1071753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1790816" y="3662997"/>
            <a:ext cx="18078334" cy="875760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en-US" altLang="en-US" sz="4800" b="1" u="sng" dirty="0">
                <a:solidFill>
                  <a:schemeClr val="bg1"/>
                </a:solidFill>
              </a:rPr>
              <a:t>7. Lemmatization or Stemming</a:t>
            </a:r>
            <a:endParaRPr lang="en-US" altLang="en-US" sz="48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Why: Reduces words to their base forms, simplifying the vocabulary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  and improving consistency.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 When: Useful for tasks like information retrieval, text classification, and topic modeling.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b="1" u="sng" dirty="0">
                <a:solidFill>
                  <a:schemeClr val="bg1"/>
                </a:solidFill>
              </a:rPr>
              <a:t>8. Handling Contractions and Abbreviations</a:t>
            </a:r>
            <a:endParaRPr lang="en-US" altLang="en-US" sz="48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Why: Expands contractions (e.g., "can't" → "cannot") and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abbreviations (e.g., "ASAP" → "as soon as possible") for better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understanding.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When: Important for tasks involving informal text (e.g., social media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analysis).</a:t>
            </a:r>
            <a:endParaRPr lang="en-US" altLang="en-US" sz="4800" dirty="0">
              <a:solidFill>
                <a:schemeClr val="bg1"/>
              </a:solidFill>
            </a:endParaRPr>
          </a:p>
          <a:p>
            <a:endParaRPr lang="en-US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5C"/>
              </a:gs>
              <a:gs pos="61000">
                <a:srgbClr val="4A029D"/>
              </a:gs>
              <a:gs pos="100000">
                <a:srgbClr val="4A029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850" y="2266950"/>
            <a:ext cx="23176230" cy="1071753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1790816" y="3662997"/>
            <a:ext cx="18078334" cy="875760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9.</a:t>
            </a:r>
            <a:r>
              <a:rPr lang="en-US" altLang="en-US" sz="4800" b="1" u="sng" dirty="0">
                <a:solidFill>
                  <a:schemeClr val="bg1"/>
                </a:solidFill>
              </a:rPr>
              <a:t> Handling URLs, Mentions, and Hashtags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Why: Social media text often contains URLs, mentions (@user), and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  hashtags (#topic), which need to be processed or removed.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When: Critical for social media text analysis.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b="1" u="sng" dirty="0">
                <a:solidFill>
                  <a:schemeClr val="bg1"/>
                </a:solidFill>
              </a:rPr>
              <a:t>10. Text Normalization</a:t>
            </a:r>
            <a:endParaRPr lang="en-US" altLang="en-US" sz="4800" b="1" u="sng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 Why: Standardizes text (e.g., converting dates, times, and numbers </a:t>
            </a:r>
            <a:endParaRPr lang="en-US" alt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4800" dirty="0">
                <a:solidFill>
                  <a:schemeClr val="bg1"/>
                </a:solidFill>
              </a:rPr>
              <a:t> to a consistent format).</a:t>
            </a:r>
            <a:endParaRPr lang="en-US" altLang="en-US" sz="480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4800" dirty="0">
                <a:solidFill>
                  <a:schemeClr val="bg1"/>
                </a:solidFill>
              </a:rPr>
              <a:t>When: Important for tasks involving structured data or time_x0002_sensitive analysis.</a:t>
            </a:r>
            <a:endParaRPr lang="en-US" altLang="en-US" sz="4800" dirty="0">
              <a:solidFill>
                <a:schemeClr val="bg1"/>
              </a:solidFill>
            </a:endParaRPr>
          </a:p>
          <a:p>
            <a:endParaRPr lang="en-US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1895" y="6068040"/>
            <a:ext cx="1762020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glow rad="127000">
                    <a:schemeClr val="bg1">
                      <a:alpha val="40000"/>
                    </a:schemeClr>
                  </a:glow>
                </a:effectLst>
                <a:uFillTx/>
                <a:latin typeface="Montserrat" pitchFamily="2" charset="0"/>
                <a:ea typeface="+mn-ea"/>
                <a:cs typeface="+mn-cs"/>
                <a:sym typeface="Helvetica Neue"/>
              </a:rPr>
              <a:t>See you in the next session</a:t>
            </a:r>
            <a:endParaRPr kumimoji="0" lang="en-US" sz="9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glow rad="127000">
                  <a:schemeClr val="bg1">
                    <a:alpha val="40000"/>
                  </a:schemeClr>
                </a:glow>
              </a:effectLst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 descr="A black background with white text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7" b="38444"/>
          <a:stretch>
            <a:fillRect/>
          </a:stretch>
        </p:blipFill>
        <p:spPr>
          <a:xfrm>
            <a:off x="8351519" y="10400994"/>
            <a:ext cx="7680961" cy="2065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bruno-thethe-Evp4iNF3DHQ-unsplash.jpg" descr="bruno-thethe-Evp4iNF3DHQ-unsplash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" b="61659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7" name="bruno-thethe-Evp4iNF3DHQ-unsplash.jpg" descr="bruno-thethe-Evp4iNF3DHQ-unsplash.jpg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>
          <a:xfrm>
            <a:off x="8686800" y="3216903"/>
            <a:ext cx="7010400" cy="701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  <a:effectLst>
            <a:outerShdw blurRad="1270000" dist="25400" dir="5400000" rotWithShape="0">
              <a:srgbClr val="FF023D"/>
            </a:outerShdw>
          </a:effectLst>
        </p:spPr>
      </p:pic>
      <p:sp>
        <p:nvSpPr>
          <p:cNvPr id="68" name="We’re a…"/>
          <p:cNvSpPr txBox="1"/>
          <p:nvPr/>
        </p:nvSpPr>
        <p:spPr>
          <a:xfrm>
            <a:off x="8248660" y="2506710"/>
            <a:ext cx="6543779" cy="1641475"/>
          </a:xfrm>
          <a:prstGeom prst="rect">
            <a:avLst/>
          </a:prstGeom>
          <a:ln w="12700">
            <a:miter lim="400000"/>
          </a:ln>
          <a:effectLst>
            <a:outerShdw blurRad="279400" dist="25400" dir="5400000" rotWithShape="0">
              <a:srgbClr val="FFFFFF"/>
            </a:outerShdw>
          </a:effectLst>
        </p:spPr>
        <p:txBody>
          <a:bodyPr wrap="none" lIns="50800" tIns="50800" rIns="50800" bIns="50800" anchor="ctr">
            <a:spAutoFit/>
          </a:bodyPr>
          <a:lstStyle/>
          <a:p>
            <a:pPr defTabSz="2438400" eaLnBrk="1" fontAlgn="auto">
              <a:spcBef>
                <a:spcPts val="0"/>
              </a:spcBef>
              <a:spcAft>
                <a:spcPts val="0"/>
              </a:spcAft>
              <a:defRPr sz="1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en-US" dirty="0">
                <a:sym typeface="+mn-ea"/>
              </a:rPr>
              <a:t>NLP Tasks</a:t>
            </a:r>
            <a:endParaRPr lang="en-US" sz="10000" b="1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200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71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411471" y="4718172"/>
            <a:ext cx="20484858" cy="7487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NLP applications require several NLP analyses: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Word tokenization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Sentence boundary detection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Part-of-speech (POS) tagging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to identify the part-of-speech (e.g. noun, verb) of each word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Named Entity (NE) recognition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to identify proper nouns (e.g. names of person, location, organization;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domain terminologies)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 Parsing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to identify the syntactic structure of a sentence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Semantic analysis</a:t>
            </a:r>
            <a:endParaRPr lang="en-US" alt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4000" dirty="0">
                <a:solidFill>
                  <a:schemeClr val="bg1"/>
                </a:solidFill>
              </a:rPr>
              <a:t> to derive the meaning of a sentence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06040"/>
            <a:ext cx="19994880" cy="9418320"/>
          </a:xfrm>
          <a:prstGeom prst="rect">
            <a:avLst/>
          </a:prstGeom>
          <a:gradFill>
            <a:gsLst>
              <a:gs pos="0">
                <a:srgbClr val="24017B"/>
              </a:gs>
              <a:gs pos="100000">
                <a:srgbClr val="FF023D"/>
              </a:gs>
            </a:gsLst>
            <a:lin ang="27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531" y="2557222"/>
            <a:ext cx="1558819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9600" dirty="0">
                <a:solidFill>
                  <a:schemeClr val="bg1"/>
                </a:solidFill>
                <a:sym typeface="+mn-ea"/>
              </a:rPr>
              <a:t>Components of NLP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531" y="4543082"/>
            <a:ext cx="13903408" cy="758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en-US" sz="5400" dirty="0">
                <a:solidFill>
                  <a:schemeClr val="bg1"/>
                </a:solidFill>
              </a:rPr>
              <a:t>1. Computational Linguistics</a:t>
            </a:r>
            <a:endParaRPr lang="en-US" altLang="en-US" sz="5400" dirty="0">
              <a:solidFill>
                <a:schemeClr val="bg1"/>
              </a:solidFill>
            </a:endParaRPr>
          </a:p>
          <a:p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2.Machine Learning</a:t>
            </a:r>
            <a:endParaRPr lang="en-US" altLang="en-US" sz="5400" dirty="0">
              <a:solidFill>
                <a:schemeClr val="bg1"/>
              </a:solidFill>
            </a:endParaRPr>
          </a:p>
          <a:p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3. Artificial Intelligence</a:t>
            </a:r>
            <a:endParaRPr lang="en-US" altLang="en-US" sz="5400" dirty="0">
              <a:solidFill>
                <a:schemeClr val="bg1"/>
              </a:solidFill>
            </a:endParaRPr>
          </a:p>
          <a:p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4. Computer Science</a:t>
            </a:r>
            <a:endParaRPr lang="en-US" altLang="en-US" sz="5400" dirty="0">
              <a:solidFill>
                <a:schemeClr val="bg1"/>
              </a:solidFill>
            </a:endParaRPr>
          </a:p>
          <a:p>
            <a:endParaRPr lang="en-US" altLang="en-US" sz="5400" dirty="0">
              <a:solidFill>
                <a:schemeClr val="bg1"/>
              </a:solidFill>
            </a:endParaRPr>
          </a:p>
          <a:p>
            <a:r>
              <a:rPr lang="en-US" altLang="en-US" sz="5400" dirty="0">
                <a:solidFill>
                  <a:schemeClr val="bg1"/>
                </a:solidFill>
              </a:rPr>
              <a:t>5. Speech Processing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153508" y="1918234"/>
            <a:ext cx="18076984" cy="2536536"/>
          </a:xfrm>
          <a:prstGeom prst="roundRect">
            <a:avLst/>
          </a:prstGeom>
          <a:gradFill flip="none" rotWithShape="1">
            <a:gsLst>
              <a:gs pos="0">
                <a:srgbClr val="FF005C"/>
              </a:gs>
              <a:gs pos="74000">
                <a:srgbClr val="4A029D"/>
              </a:gs>
              <a:gs pos="83000">
                <a:srgbClr val="4A029D"/>
              </a:gs>
              <a:gs pos="100000">
                <a:srgbClr val="000000">
                  <a:alpha val="84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9052" y="2536348"/>
            <a:ext cx="1656863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2438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7200" dirty="0">
                <a:solidFill>
                  <a:schemeClr val="bg1"/>
                </a:solidFill>
              </a:rPr>
              <a:t>Natural Language Pre-processing (NLP)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glow rad="76200">
                  <a:schemeClr val="bg1">
                    <a:alpha val="40000"/>
                  </a:schemeClr>
                </a:glow>
              </a:effectLst>
              <a:uFillTx/>
              <a:latin typeface="Montserrat" pitchFamily="2" charset="0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5" y="5368320"/>
            <a:ext cx="20516850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Natural Language Processing (NLP) involves a series of pre-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processing steps to transform raw text data into a format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suitable for analysis or machine learning models. These steps help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improve the quality of the data and make it easier for algorithms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to understand and process the text. Below are the key pre-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processing steps used in NLP, along with explanations and example</a:t>
            </a:r>
            <a:endParaRPr lang="en-US" altLang="en-US" sz="5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5400" dirty="0">
                <a:solidFill>
                  <a:schemeClr val="bg1"/>
                </a:solidFill>
              </a:rPr>
              <a:t>code.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 143"/>
          <p:cNvSpPr txBox="1">
            <a:spLocks noChangeArrowheads="1"/>
          </p:cNvSpPr>
          <p:nvPr/>
        </p:nvSpPr>
        <p:spPr bwMode="auto">
          <a:xfrm>
            <a:off x="10198534" y="582141"/>
            <a:ext cx="3749675" cy="6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914400" eaLnBrk="1">
              <a:lnSpc>
                <a:spcPct val="150000"/>
              </a:lnSpc>
            </a:pPr>
            <a:r>
              <a:rPr lang="en-US" altLang="en-US" sz="3000" b="1" dirty="0" err="1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Inceptum</a:t>
            </a:r>
            <a:r>
              <a:rPr lang="en-US" altLang="en-US" sz="3000" b="1" dirty="0">
                <a:solidFill>
                  <a:srgbClr val="FFFFFF"/>
                </a:solidFill>
                <a:latin typeface="Montserrat" pitchFamily="2" charset="0"/>
                <a:cs typeface="Helvetica" panose="020B0604020202020204" pitchFamily="34" charset="0"/>
                <a:sym typeface="Helvetica" panose="020B0604020202020204" pitchFamily="34" charset="0"/>
              </a:rPr>
              <a:t> Egypt</a:t>
            </a:r>
            <a:endParaRPr lang="en-US" altLang="en-US" sz="3000" b="1" dirty="0">
              <a:solidFill>
                <a:srgbClr val="FFFFFF"/>
              </a:solidFill>
              <a:latin typeface="Montserrat" pitchFamily="2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143"/>
          <p:cNvSpPr txBox="1"/>
          <p:nvPr/>
        </p:nvSpPr>
        <p:spPr>
          <a:xfrm>
            <a:off x="1014412" y="677863"/>
            <a:ext cx="9620457" cy="3268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50000"/>
              </a:lnSpc>
              <a:defRPr sz="16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1200" dirty="0">
                <a:latin typeface="Montserrat" pitchFamily="2" charset="0"/>
              </a:rPr>
              <a:t>Eng. Shereen Ebrahim</a:t>
            </a:r>
            <a:endParaRPr kern="0" spc="1200" dirty="0"/>
          </a:p>
        </p:txBody>
      </p:sp>
      <p:sp>
        <p:nvSpPr>
          <p:cNvPr id="11" name="Content Placeholder 2"/>
          <p:cNvSpPr txBox="1"/>
          <p:nvPr/>
        </p:nvSpPr>
        <p:spPr>
          <a:xfrm>
            <a:off x="412750" y="317500"/>
            <a:ext cx="10941050" cy="585978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1. Lowercasing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2. Tokenization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3. Removing Punctuation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4. Removing Stopwords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5. Stemming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6. Lemmatization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7. Removing Numbers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8. Removing Extra Spaces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9. Handling Contractions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10. Removing Special Characters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11. Part-of-Speech (POS) Tagging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/>
              <a:t>12. Named Entity Recognition (NER)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>
                <a:sym typeface="+mn-ea"/>
              </a:rPr>
              <a:t>13. Vectorization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>
                <a:sym typeface="+mn-ea"/>
              </a:rPr>
              <a:t>14. Handling Missing Data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>
                <a:sym typeface="+mn-ea"/>
              </a:rPr>
              <a:t>15. Normalization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r>
              <a:rPr lang="en-US" altLang="en-US" sz="1600" b="1" kern="0">
                <a:sym typeface="+mn-ea"/>
              </a:rPr>
              <a:t>16. Spelling Correction</a:t>
            </a:r>
            <a:endParaRPr lang="en-US" altLang="en-US" sz="1600" b="1" kern="0"/>
          </a:p>
          <a:p>
            <a:pPr>
              <a:buFont typeface="Wingdings" panose="05000000000000000000" charset="0"/>
              <a:buChar char="Ø"/>
            </a:pPr>
            <a:endParaRPr lang="en-US" altLang="en-US" sz="1600" b="1" kern="0" dirty="0"/>
          </a:p>
        </p:txBody>
      </p:sp>
      <p:sp>
        <p:nvSpPr>
          <p:cNvPr id="12" name="Content Placeholder 2"/>
          <p:cNvSpPr txBox="1"/>
          <p:nvPr/>
        </p:nvSpPr>
        <p:spPr>
          <a:xfrm>
            <a:off x="3022600" y="2266950"/>
            <a:ext cx="18218150" cy="116586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1. Lowercasing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2. Tokenization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3. Removing Punctuation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4. Removing </a:t>
            </a:r>
            <a:r>
              <a:rPr lang="en-US" altLang="en-US" sz="2800" b="1" kern="0" dirty="0" err="1">
                <a:solidFill>
                  <a:schemeClr val="bg1">
                    <a:lumMod val="95000"/>
                  </a:schemeClr>
                </a:solidFill>
              </a:rPr>
              <a:t>Stopwords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5. Stemming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6. Lemmatization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7. Removing Numbers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8. Removing Extra Spaces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9. Handling Contractions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10. Removing Special Characters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11. Part-of-Speech (POS) Tagging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</a:rPr>
              <a:t>12. Named Entity Recognition (NER)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13. Vectorization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14. Handling Missing Data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15. Normalization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2800" b="1" kern="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16. Spelling Correction</a:t>
            </a:r>
            <a:endParaRPr lang="en-US" altLang="en-US" sz="2800" b="1" kern="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en-US" altLang="en-US" sz="1600" b="1" kern="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/>
          <p:nvPr/>
        </p:nvSpPr>
        <p:spPr>
          <a:xfrm>
            <a:off x="265430" y="311785"/>
            <a:ext cx="11088370" cy="5865495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1800" b="1" kern="0"/>
              <a:t>17. Handling Emojis and Emoticons</a:t>
            </a:r>
            <a:endParaRPr lang="en-US" altLang="en-US" sz="1800" b="1" kern="0"/>
          </a:p>
          <a:p>
            <a:r>
              <a:rPr lang="en-US" altLang="en-US" sz="1800" b="1" kern="0"/>
              <a:t>18. Removing HTML Tags</a:t>
            </a:r>
            <a:endParaRPr lang="en-US" altLang="en-US" sz="1800" b="1" kern="0"/>
          </a:p>
          <a:p>
            <a:r>
              <a:rPr lang="en-US" altLang="en-US" sz="1800" b="1" kern="0"/>
              <a:t>19. Handling URLs</a:t>
            </a:r>
            <a:endParaRPr lang="en-US" altLang="en-US" sz="1800" b="1" kern="0"/>
          </a:p>
          <a:p>
            <a:r>
              <a:rPr lang="en-US" altLang="en-US" sz="1800" b="1" kern="0"/>
              <a:t>20. Handling Mentions and Hashtags</a:t>
            </a:r>
            <a:endParaRPr lang="en-US" altLang="en-US" sz="1800" b="1" kern="0"/>
          </a:p>
          <a:p>
            <a:r>
              <a:rPr lang="en-US" altLang="en-US" sz="1800" b="1" kern="0"/>
              <a:t>21. Sentence Segmentation</a:t>
            </a:r>
            <a:endParaRPr lang="en-US" altLang="en-US" sz="1800" b="1" kern="0"/>
          </a:p>
          <a:p>
            <a:r>
              <a:rPr lang="en-US" altLang="en-US" sz="1800" b="1" kern="0"/>
              <a:t>22. Handling Abbreviations</a:t>
            </a:r>
            <a:endParaRPr lang="en-US" altLang="en-US" sz="1800" b="1" kern="0"/>
          </a:p>
          <a:p>
            <a:r>
              <a:rPr lang="en-US" altLang="en-US" sz="1800" b="1" kern="0"/>
              <a:t>23. Language Detection</a:t>
            </a:r>
            <a:endParaRPr lang="en-US" altLang="en-US" sz="1800" b="1" kern="0"/>
          </a:p>
          <a:p>
            <a:r>
              <a:rPr lang="en-US" altLang="en-US" sz="1800" b="1" kern="0"/>
              <a:t>24. Text Encoding</a:t>
            </a:r>
            <a:endParaRPr lang="en-US" altLang="en-US" sz="1800" b="1" kern="0"/>
          </a:p>
          <a:p>
            <a:r>
              <a:rPr lang="en-US" altLang="en-US" sz="1800" b="1" kern="0"/>
              <a:t>25. Handling Whitespace Tokens</a:t>
            </a:r>
            <a:endParaRPr lang="en-US" altLang="en-US" sz="1800" b="1" kern="0"/>
          </a:p>
          <a:p>
            <a:r>
              <a:rPr lang="en-US" altLang="en-US" sz="1800" b="1" kern="0"/>
              <a:t>26. Handling Dates and Times</a:t>
            </a:r>
            <a:endParaRPr lang="en-US" altLang="en-US" sz="1800" b="1" kern="0"/>
          </a:p>
          <a:p>
            <a:r>
              <a:rPr lang="en-US" altLang="en-US" sz="1800" b="1" kern="0"/>
              <a:t>27. Text Augmentation</a:t>
            </a:r>
            <a:endParaRPr lang="en-US" altLang="en-US" sz="1800" b="1" kern="0"/>
          </a:p>
          <a:p>
            <a:r>
              <a:rPr lang="en-US" altLang="en-US" sz="1800" b="1" kern="0"/>
              <a:t>28. Handling Negations</a:t>
            </a:r>
            <a:endParaRPr lang="en-US" altLang="en-US" sz="1800" b="1" kern="0"/>
          </a:p>
          <a:p>
            <a:r>
              <a:rPr lang="en-US" altLang="en-US" sz="1800" b="1" kern="0"/>
              <a:t>29. Dependency Parsing</a:t>
            </a:r>
            <a:endParaRPr lang="en-US" altLang="en-US" sz="1800" b="1" kern="0"/>
          </a:p>
          <a:p>
            <a:r>
              <a:rPr lang="en-US" altLang="en-US" sz="1800" b="1" kern="0"/>
              <a:t>30. Handling Rare Words</a:t>
            </a:r>
            <a:endParaRPr lang="en-US" altLang="en-US" sz="1800" b="1" kern="0"/>
          </a:p>
          <a:p>
            <a:r>
              <a:rPr lang="en-US" altLang="en-US" sz="1800" b="1" kern="0"/>
              <a:t>31. Text Chunking</a:t>
            </a:r>
            <a:endParaRPr lang="en-US" altLang="en-US" sz="1800" b="1" kern="0"/>
          </a:p>
          <a:p>
            <a:r>
              <a:rPr lang="en-US" altLang="en-US" sz="1800" b="1" kern="0"/>
              <a:t>32. Handling Synonyms</a:t>
            </a:r>
            <a:endParaRPr lang="en-US" altLang="en-US" sz="1800" b="1" kern="0"/>
          </a:p>
          <a:p>
            <a:r>
              <a:rPr lang="en-US" altLang="en-US" sz="1800" b="1" kern="0"/>
              <a:t>33. Text Normalization for Social Media</a:t>
            </a:r>
            <a:endParaRPr lang="en-US" altLang="en-US" sz="1800" b="1" kern="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1275080" y="1673226"/>
            <a:ext cx="11088370" cy="5865495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1pPr>
            <a:lvl2pPr marL="990600" indent="-5334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2pPr>
            <a:lvl3pPr marL="1554480" indent="-64008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3pPr>
            <a:lvl4pPr marL="20828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4pPr>
            <a:lvl5pPr marL="2540000" indent="-71120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 pitchFamily="34" charset="0"/>
              </a:defRPr>
            </a:lvl5pPr>
            <a:lvl6pPr marL="29972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4544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9116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368800" marR="0" indent="-7112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56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17. Handling Emojis and Emoticons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18. Removing HTML Tags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19. Handling URLs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20. Handling Mentions an Hashtags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21. Sentence Segmentation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22. Handling Abbreviations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23. Language Detection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24. Text Encoding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25. Handling Whitespace Tokens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26. Handling Dates and Times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4800" b="1" kern="0" dirty="0">
                <a:solidFill>
                  <a:schemeClr val="bg1"/>
                </a:solidFill>
              </a:rPr>
              <a:t>27. Text Augmentation</a:t>
            </a:r>
            <a:endParaRPr lang="en-US" altLang="en-US" sz="4800" b="1" kern="0" dirty="0">
              <a:solidFill>
                <a:schemeClr val="bg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US" sz="1800" b="1" kern="0" dirty="0"/>
              <a:t>28. Handling Negations</a:t>
            </a:r>
            <a:endParaRPr lang="en-US" altLang="en-US" sz="1800" b="1" kern="0" dirty="0"/>
          </a:p>
          <a:p>
            <a:pPr>
              <a:buFont typeface="Wingdings" panose="05000000000000000000" charset="0"/>
              <a:buChar char="Ø"/>
            </a:pPr>
            <a:r>
              <a:rPr lang="en-US" altLang="en-US" sz="1800" b="1" kern="0" dirty="0"/>
              <a:t>29. Dependency Parsing</a:t>
            </a:r>
            <a:endParaRPr lang="en-US" altLang="en-US" sz="1800" b="1" kern="0" dirty="0"/>
          </a:p>
          <a:p>
            <a:pPr>
              <a:buFont typeface="Wingdings" panose="05000000000000000000" charset="0"/>
              <a:buChar char="Ø"/>
            </a:pPr>
            <a:r>
              <a:rPr lang="en-US" altLang="en-US" sz="1800" b="1" kern="0" dirty="0"/>
              <a:t>30. Handling Rare Words</a:t>
            </a:r>
            <a:endParaRPr lang="en-US" altLang="en-US" sz="1800" b="1" kern="0" dirty="0"/>
          </a:p>
          <a:p>
            <a:pPr>
              <a:buFont typeface="Wingdings" panose="05000000000000000000" charset="0"/>
              <a:buChar char="Ø"/>
            </a:pPr>
            <a:r>
              <a:rPr lang="en-US" altLang="en-US" sz="1800" b="1" kern="0" dirty="0"/>
              <a:t>31. Text Chunking</a:t>
            </a:r>
            <a:endParaRPr lang="en-US" altLang="en-US" sz="1800" b="1" kern="0" dirty="0"/>
          </a:p>
          <a:p>
            <a:pPr>
              <a:buFont typeface="Wingdings" panose="05000000000000000000" charset="0"/>
              <a:buChar char="Ø"/>
            </a:pPr>
            <a:r>
              <a:rPr lang="en-US" altLang="en-US" sz="1800" b="1" kern="0" dirty="0"/>
              <a:t>32. Handling Synonyms</a:t>
            </a:r>
            <a:endParaRPr lang="en-US" altLang="en-US" sz="1800" b="1" kern="0" dirty="0"/>
          </a:p>
          <a:p>
            <a:pPr>
              <a:buFont typeface="Wingdings" panose="05000000000000000000" charset="0"/>
              <a:buChar char="Ø"/>
            </a:pPr>
            <a:r>
              <a:rPr lang="en-US" altLang="en-US" sz="1800" b="1" kern="0" dirty="0"/>
              <a:t>33. Text Normalization for Social Media</a:t>
            </a:r>
            <a:endParaRPr lang="en-US" altLang="en-US" sz="1800" b="1" kern="0" dirty="0"/>
          </a:p>
        </p:txBody>
      </p:sp>
      <p:sp>
        <p:nvSpPr>
          <p:cNvPr id="2" name="Rectangle 1"/>
          <p:cNvSpPr/>
          <p:nvPr/>
        </p:nvSpPr>
        <p:spPr>
          <a:xfrm>
            <a:off x="21999575" y="614363"/>
            <a:ext cx="1713865" cy="940117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15626</Words>
  <Application>WPS Presentation</Application>
  <PresentationFormat>Custom</PresentationFormat>
  <Paragraphs>700</Paragraphs>
  <Slides>43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Arial</vt:lpstr>
      <vt:lpstr>SimSun</vt:lpstr>
      <vt:lpstr>Wingdings</vt:lpstr>
      <vt:lpstr>Helvetica Neue</vt:lpstr>
      <vt:lpstr>Helvetica Neue Medium</vt:lpstr>
      <vt:lpstr>Helvetica</vt:lpstr>
      <vt:lpstr>Arial</vt:lpstr>
      <vt:lpstr>Helvetica</vt:lpstr>
      <vt:lpstr>Montserrat</vt:lpstr>
      <vt:lpstr>Segoe Print</vt:lpstr>
      <vt:lpstr>Microsoft YaHei</vt:lpstr>
      <vt:lpstr>Arial Unicode MS</vt:lpstr>
      <vt:lpstr>Wingdings</vt:lpstr>
      <vt:lpstr>Arial Black</vt:lpstr>
      <vt:lpstr>Consolas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Shereen Ebrahiem</cp:lastModifiedBy>
  <cp:revision>34</cp:revision>
  <dcterms:created xsi:type="dcterms:W3CDTF">2025-02-27T12:21:29Z</dcterms:created>
  <dcterms:modified xsi:type="dcterms:W3CDTF">2025-02-27T12:41:39Z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5AD90FD181034D5FBF287213516C2ABA_13</vt:lpwstr>
  </property>
  <property fmtid="{D5CDD505-2E9C-101B-9397-08002B2CF9AE}" pid="3" name="KSOProductBuildVer">
    <vt:lpwstr>1033-12.2.0.20323</vt:lpwstr>
  </property>
</Properties>
</file>